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ink/ink1.xml" ContentType="application/inkml+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3" r:id="rId1"/>
  </p:sldMasterIdLst>
  <p:sldIdLst>
    <p:sldId id="256" r:id="rId2"/>
    <p:sldId id="257" r:id="rId3"/>
    <p:sldId id="260" r:id="rId4"/>
    <p:sldId id="263" r:id="rId5"/>
    <p:sldId id="264" r:id="rId6"/>
    <p:sldId id="265" r:id="rId7"/>
    <p:sldId id="266" r:id="rId8"/>
    <p:sldId id="267" r:id="rId9"/>
    <p:sldId id="268" r:id="rId10"/>
    <p:sldId id="269" r:id="rId11"/>
    <p:sldId id="270" r:id="rId12"/>
    <p:sldId id="271" r:id="rId13"/>
    <p:sldId id="272" r:id="rId14"/>
    <p:sldId id="273" r:id="rId15"/>
    <p:sldId id="274" r:id="rId16"/>
    <p:sldId id="275" r:id="rId17"/>
    <p:sldId id="276" r:id="rId18"/>
    <p:sldId id="290" r:id="rId19"/>
    <p:sldId id="283" r:id="rId20"/>
    <p:sldId id="284" r:id="rId21"/>
    <p:sldId id="285" r:id="rId22"/>
    <p:sldId id="286" r:id="rId23"/>
    <p:sldId id="287" r:id="rId24"/>
    <p:sldId id="288" r:id="rId25"/>
    <p:sldId id="289" r:id="rId26"/>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8" d="100"/>
          <a:sy n="68" d="100"/>
        </p:scale>
        <p:origin x="-798" y="-96"/>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ink/ink1.xml><?xml version="1.0" encoding="utf-8"?>
<inkml:ink xmlns:inkml="http://www.w3.org/2003/InkML">
  <inkml:definitions>
    <inkml:context xml:id="ctx0">
      <inkml:inkSource xml:id="inkSrc0">
        <inkml:traceFormat>
          <inkml:channel name="X" type="integer" max="32767" units="cm"/>
          <inkml:channel name="Y" type="integer" max="32767" units="cm"/>
          <inkml:channel name="F" type="integer" max="32767" units="dev"/>
          <inkml:channel name="T" type="integer" max="2.14748E9" units="dev"/>
        </inkml:traceFormat>
        <inkml:channelProperties>
          <inkml:channelProperty channel="X" name="resolution" value="682.64581" units="1/cm"/>
          <inkml:channelProperty channel="Y" name="resolution" value="1213.59265" units="1/cm"/>
          <inkml:channelProperty channel="F" name="resolution" value="0" units="1/dev"/>
          <inkml:channelProperty channel="T" name="resolution" value="1" units="1/dev"/>
        </inkml:channelProperties>
      </inkml:inkSource>
      <inkml:timestamp xml:id="ts0" timeString="2018-11-02T07:08:13.855"/>
    </inkml:context>
    <inkml:brush xml:id="br0">
      <inkml:brushProperty name="width" value="0.05292" units="cm"/>
      <inkml:brushProperty name="height" value="0.05292" units="cm"/>
      <inkml:brushProperty name="color" value="#FF0000"/>
    </inkml:brush>
  </inkml:definitions>
  <inkml:trace contextRef="#ctx0" brushRef="#br0">2288 17064 32767 0,'0'0'0'31,"0"0"0"-15,0 0 0-1,0 0 0 1,0 0 0 15,0 0 0-31</inkml:trace>
</inkml:ink>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rot="10800000">
              <a:off x="0" y="0"/>
              <a:ext cx="842596" cy="5666154"/>
            </a:xfrm>
            <a:prstGeom prst="triangle">
              <a:avLst>
                <a:gd name="adj" fmla="val 10000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lumMod val="75000"/>
                  </a:schemeClr>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76BC4D1B-2865-498A-AE09-3880D7C3E96F}" type="datetimeFigureOut">
              <a:rPr lang="ru-RU" smtClean="0"/>
              <a:pPr/>
              <a:t>19.05.2025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29D7D49-785D-415B-971C-06F593E8DBB7}" type="slidenum">
              <a:rPr lang="ru-RU" smtClean="0"/>
              <a:pPr/>
              <a:t>‹#›</a:t>
            </a:fld>
            <a:endParaRPr lang="ru-RU"/>
          </a:p>
        </p:txBody>
      </p:sp>
    </p:spTree>
    <p:extLst>
      <p:ext uri="{BB962C8B-B14F-4D97-AF65-F5344CB8AC3E}">
        <p14:creationId xmlns:p14="http://schemas.microsoft.com/office/powerpoint/2010/main" xmlns="" val="3877142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76BC4D1B-2865-498A-AE09-3880D7C3E96F}" type="datetimeFigureOut">
              <a:rPr lang="ru-RU" smtClean="0"/>
              <a:pPr/>
              <a:t>19.05.2025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29D7D49-785D-415B-971C-06F593E8DBB7}" type="slidenum">
              <a:rPr lang="ru-RU" smtClean="0"/>
              <a:pPr/>
              <a:t>‹#›</a:t>
            </a:fld>
            <a:endParaRPr lang="ru-RU"/>
          </a:p>
        </p:txBody>
      </p:sp>
    </p:spTree>
    <p:extLst>
      <p:ext uri="{BB962C8B-B14F-4D97-AF65-F5344CB8AC3E}">
        <p14:creationId xmlns:p14="http://schemas.microsoft.com/office/powerpoint/2010/main" xmlns="" val="40255140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76BC4D1B-2865-498A-AE09-3880D7C3E96F}" type="datetimeFigureOut">
              <a:rPr lang="ru-RU" smtClean="0"/>
              <a:pPr/>
              <a:t>19.05.2025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29D7D49-785D-415B-971C-06F593E8DBB7}" type="slidenum">
              <a:rPr lang="ru-RU" smtClean="0"/>
              <a:pPr/>
              <a:t>‹#›</a:t>
            </a:fld>
            <a:endParaRPr lang="ru-RU"/>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xmlns="" val="42765271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76BC4D1B-2865-498A-AE09-3880D7C3E96F}" type="datetimeFigureOut">
              <a:rPr lang="ru-RU" smtClean="0"/>
              <a:pPr/>
              <a:t>19.05.2025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29D7D49-785D-415B-971C-06F593E8DBB7}" type="slidenum">
              <a:rPr lang="ru-RU" smtClean="0"/>
              <a:pPr/>
              <a:t>‹#›</a:t>
            </a:fld>
            <a:endParaRPr lang="ru-RU"/>
          </a:p>
        </p:txBody>
      </p:sp>
    </p:spTree>
    <p:extLst>
      <p:ext uri="{BB962C8B-B14F-4D97-AF65-F5344CB8AC3E}">
        <p14:creationId xmlns:p14="http://schemas.microsoft.com/office/powerpoint/2010/main" xmlns="" val="297378593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76BC4D1B-2865-498A-AE09-3880D7C3E96F}" type="datetimeFigureOut">
              <a:rPr lang="ru-RU" smtClean="0"/>
              <a:pPr/>
              <a:t>19.05.2025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29D7D49-785D-415B-971C-06F593E8DBB7}" type="slidenum">
              <a:rPr lang="ru-RU" smtClean="0"/>
              <a:pPr/>
              <a:t>‹#›</a:t>
            </a:fld>
            <a:endParaRPr lang="ru-RU"/>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xmlns="" val="278576085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76BC4D1B-2865-498A-AE09-3880D7C3E96F}" type="datetimeFigureOut">
              <a:rPr lang="ru-RU" smtClean="0"/>
              <a:pPr/>
              <a:t>19.05.2025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29D7D49-785D-415B-971C-06F593E8DBB7}" type="slidenum">
              <a:rPr lang="ru-RU" smtClean="0"/>
              <a:pPr/>
              <a:t>‹#›</a:t>
            </a:fld>
            <a:endParaRPr lang="ru-RU"/>
          </a:p>
        </p:txBody>
      </p:sp>
    </p:spTree>
    <p:extLst>
      <p:ext uri="{BB962C8B-B14F-4D97-AF65-F5344CB8AC3E}">
        <p14:creationId xmlns:p14="http://schemas.microsoft.com/office/powerpoint/2010/main" xmlns="" val="142104260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76BC4D1B-2865-498A-AE09-3880D7C3E96F}" type="datetimeFigureOut">
              <a:rPr lang="ru-RU" smtClean="0"/>
              <a:pPr/>
              <a:t>19.05.2025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29D7D49-785D-415B-971C-06F593E8DBB7}" type="slidenum">
              <a:rPr lang="ru-RU" smtClean="0"/>
              <a:pPr/>
              <a:t>‹#›</a:t>
            </a:fld>
            <a:endParaRPr lang="ru-RU"/>
          </a:p>
        </p:txBody>
      </p:sp>
    </p:spTree>
    <p:extLst>
      <p:ext uri="{BB962C8B-B14F-4D97-AF65-F5344CB8AC3E}">
        <p14:creationId xmlns:p14="http://schemas.microsoft.com/office/powerpoint/2010/main" xmlns="" val="238325480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76BC4D1B-2865-498A-AE09-3880D7C3E96F}" type="datetimeFigureOut">
              <a:rPr lang="ru-RU" smtClean="0"/>
              <a:pPr/>
              <a:t>19.05.2025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29D7D49-785D-415B-971C-06F593E8DBB7}" type="slidenum">
              <a:rPr lang="ru-RU" smtClean="0"/>
              <a:pPr/>
              <a:t>‹#›</a:t>
            </a:fld>
            <a:endParaRPr lang="ru-RU"/>
          </a:p>
        </p:txBody>
      </p:sp>
    </p:spTree>
    <p:extLst>
      <p:ext uri="{BB962C8B-B14F-4D97-AF65-F5344CB8AC3E}">
        <p14:creationId xmlns:p14="http://schemas.microsoft.com/office/powerpoint/2010/main" xmlns="" val="12661703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76BC4D1B-2865-498A-AE09-3880D7C3E96F}" type="datetimeFigureOut">
              <a:rPr lang="ru-RU" smtClean="0"/>
              <a:pPr/>
              <a:t>19.05.2025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29D7D49-785D-415B-971C-06F593E8DBB7}" type="slidenum">
              <a:rPr lang="ru-RU" smtClean="0"/>
              <a:pPr/>
              <a:t>‹#›</a:t>
            </a:fld>
            <a:endParaRPr lang="ru-RU"/>
          </a:p>
        </p:txBody>
      </p:sp>
    </p:spTree>
    <p:extLst>
      <p:ext uri="{BB962C8B-B14F-4D97-AF65-F5344CB8AC3E}">
        <p14:creationId xmlns:p14="http://schemas.microsoft.com/office/powerpoint/2010/main" xmlns="" val="23045206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76BC4D1B-2865-498A-AE09-3880D7C3E96F}" type="datetimeFigureOut">
              <a:rPr lang="ru-RU" smtClean="0"/>
              <a:pPr/>
              <a:t>19.05.2025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29D7D49-785D-415B-971C-06F593E8DBB7}" type="slidenum">
              <a:rPr lang="ru-RU" smtClean="0"/>
              <a:pPr/>
              <a:t>‹#›</a:t>
            </a:fld>
            <a:endParaRPr lang="ru-RU"/>
          </a:p>
        </p:txBody>
      </p:sp>
    </p:spTree>
    <p:extLst>
      <p:ext uri="{BB962C8B-B14F-4D97-AF65-F5344CB8AC3E}">
        <p14:creationId xmlns:p14="http://schemas.microsoft.com/office/powerpoint/2010/main" xmlns="" val="15358993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76BC4D1B-2865-498A-AE09-3880D7C3E96F}" type="datetimeFigureOut">
              <a:rPr lang="ru-RU" smtClean="0"/>
              <a:pPr/>
              <a:t>19.05.2025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329D7D49-785D-415B-971C-06F593E8DBB7}" type="slidenum">
              <a:rPr lang="ru-RU" smtClean="0"/>
              <a:pPr/>
              <a:t>‹#›</a:t>
            </a:fld>
            <a:endParaRPr lang="ru-RU"/>
          </a:p>
        </p:txBody>
      </p:sp>
    </p:spTree>
    <p:extLst>
      <p:ext uri="{BB962C8B-B14F-4D97-AF65-F5344CB8AC3E}">
        <p14:creationId xmlns:p14="http://schemas.microsoft.com/office/powerpoint/2010/main" xmlns="" val="30223920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76BC4D1B-2865-498A-AE09-3880D7C3E96F}" type="datetimeFigureOut">
              <a:rPr lang="ru-RU" smtClean="0"/>
              <a:pPr/>
              <a:t>19.05.2025</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329D7D49-785D-415B-971C-06F593E8DBB7}" type="slidenum">
              <a:rPr lang="ru-RU" smtClean="0"/>
              <a:pPr/>
              <a:t>‹#›</a:t>
            </a:fld>
            <a:endParaRPr lang="ru-RU"/>
          </a:p>
        </p:txBody>
      </p:sp>
    </p:spTree>
    <p:extLst>
      <p:ext uri="{BB962C8B-B14F-4D97-AF65-F5344CB8AC3E}">
        <p14:creationId xmlns:p14="http://schemas.microsoft.com/office/powerpoint/2010/main" xmlns="" val="31883927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76BC4D1B-2865-498A-AE09-3880D7C3E96F}" type="datetimeFigureOut">
              <a:rPr lang="ru-RU" smtClean="0"/>
              <a:pPr/>
              <a:t>19.05.2025</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329D7D49-785D-415B-971C-06F593E8DBB7}" type="slidenum">
              <a:rPr lang="ru-RU" smtClean="0"/>
              <a:pPr/>
              <a:t>‹#›</a:t>
            </a:fld>
            <a:endParaRPr lang="ru-RU"/>
          </a:p>
        </p:txBody>
      </p:sp>
    </p:spTree>
    <p:extLst>
      <p:ext uri="{BB962C8B-B14F-4D97-AF65-F5344CB8AC3E}">
        <p14:creationId xmlns:p14="http://schemas.microsoft.com/office/powerpoint/2010/main" xmlns="" val="10393997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6BC4D1B-2865-498A-AE09-3880D7C3E96F}" type="datetimeFigureOut">
              <a:rPr lang="ru-RU" smtClean="0"/>
              <a:pPr/>
              <a:t>19.05.2025</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329D7D49-785D-415B-971C-06F593E8DBB7}" type="slidenum">
              <a:rPr lang="ru-RU" smtClean="0"/>
              <a:pPr/>
              <a:t>‹#›</a:t>
            </a:fld>
            <a:endParaRPr lang="ru-RU"/>
          </a:p>
        </p:txBody>
      </p:sp>
    </p:spTree>
    <p:extLst>
      <p:ext uri="{BB962C8B-B14F-4D97-AF65-F5344CB8AC3E}">
        <p14:creationId xmlns:p14="http://schemas.microsoft.com/office/powerpoint/2010/main" xmlns="" val="37145266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ru-RU" smtClean="0"/>
              <a:t>Образец заголовка</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76BC4D1B-2865-498A-AE09-3880D7C3E96F}" type="datetimeFigureOut">
              <a:rPr lang="ru-RU" smtClean="0"/>
              <a:pPr/>
              <a:t>19.05.2025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329D7D49-785D-415B-971C-06F593E8DBB7}" type="slidenum">
              <a:rPr lang="ru-RU" smtClean="0"/>
              <a:pPr/>
              <a:t>‹#›</a:t>
            </a:fld>
            <a:endParaRPr lang="ru-RU"/>
          </a:p>
        </p:txBody>
      </p:sp>
    </p:spTree>
    <p:extLst>
      <p:ext uri="{BB962C8B-B14F-4D97-AF65-F5344CB8AC3E}">
        <p14:creationId xmlns:p14="http://schemas.microsoft.com/office/powerpoint/2010/main" xmlns="" val="30485237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76BC4D1B-2865-498A-AE09-3880D7C3E96F}" type="datetimeFigureOut">
              <a:rPr lang="ru-RU" smtClean="0"/>
              <a:pPr/>
              <a:t>19.05.2025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329D7D49-785D-415B-971C-06F593E8DBB7}" type="slidenum">
              <a:rPr lang="ru-RU" smtClean="0"/>
              <a:pPr/>
              <a:t>‹#›</a:t>
            </a:fld>
            <a:endParaRPr lang="ru-RU"/>
          </a:p>
        </p:txBody>
      </p:sp>
    </p:spTree>
    <p:extLst>
      <p:ext uri="{BB962C8B-B14F-4D97-AF65-F5344CB8AC3E}">
        <p14:creationId xmlns:p14="http://schemas.microsoft.com/office/powerpoint/2010/main" xmlns="" val="16584222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9" name="Group 28"/>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0" y="4013200"/>
              <a:ext cx="448733" cy="2844800"/>
            </a:xfrm>
            <a:prstGeom prst="triangle">
              <a:avLst>
                <a:gd name="adj" fmla="val 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76BC4D1B-2865-498A-AE09-3880D7C3E96F}" type="datetimeFigureOut">
              <a:rPr lang="ru-RU" smtClean="0"/>
              <a:pPr/>
              <a:t>19.05.2025</a:t>
            </a:fld>
            <a:endParaRPr lang="ru-RU"/>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lumMod val="75000"/>
                  </a:schemeClr>
                </a:solidFill>
              </a:defRPr>
            </a:lvl1pPr>
          </a:lstStyle>
          <a:p>
            <a:fld id="{329D7D49-785D-415B-971C-06F593E8DBB7}" type="slidenum">
              <a:rPr lang="ru-RU" smtClean="0"/>
              <a:pPr/>
              <a:t>‹#›</a:t>
            </a:fld>
            <a:endParaRPr lang="ru-RU"/>
          </a:p>
        </p:txBody>
      </p:sp>
    </p:spTree>
    <p:extLst>
      <p:ext uri="{BB962C8B-B14F-4D97-AF65-F5344CB8AC3E}">
        <p14:creationId xmlns:p14="http://schemas.microsoft.com/office/powerpoint/2010/main" xmlns="" val="406527496"/>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 id="2147483726" r:id="rId13"/>
    <p:sldLayoutId id="2147483727" r:id="rId14"/>
    <p:sldLayoutId id="2147483728" r:id="rId15"/>
    <p:sldLayoutId id="2147483729" r:id="rId16"/>
  </p:sldLayoutIdLst>
  <p:txStyles>
    <p:title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customXml" Target="../ink/ink1.xml"/><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2.em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284812"/>
            <a:ext cx="8596668" cy="2655335"/>
          </a:xfrm>
        </p:spPr>
        <p:txBody>
          <a:bodyPr>
            <a:noAutofit/>
          </a:bodyPr>
          <a:lstStyle/>
          <a:p>
            <a:pPr algn="ctr"/>
            <a:r>
              <a:rPr lang="ru-RU" sz="4400" b="1" dirty="0" smtClean="0"/>
              <a:t>Работа с текстом на уроках русского языка через различные виды заданий</a:t>
            </a:r>
            <a:r>
              <a:rPr lang="ru-RU" dirty="0" smtClean="0"/>
              <a:t/>
            </a:r>
            <a:br>
              <a:rPr lang="ru-RU" dirty="0" smtClean="0"/>
            </a:br>
            <a:endParaRPr lang="ru-RU" dirty="0">
              <a:solidFill>
                <a:schemeClr val="accent2">
                  <a:lumMod val="50000"/>
                </a:schemeClr>
              </a:solidFill>
            </a:endParaRPr>
          </a:p>
        </p:txBody>
      </p:sp>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2053652" y="2381821"/>
            <a:ext cx="5993068" cy="4276304"/>
          </a:xfrm>
        </p:spPr>
      </p:pic>
      <mc:AlternateContent xmlns:mc="http://schemas.openxmlformats.org/markup-compatibility/2006">
        <mc:Choice xmlns:p14="http://schemas.microsoft.com/office/powerpoint/2010/main" xmlns="" Requires="p14">
          <p:contentPart p14:bwMode="auto" r:id="rId3">
            <p14:nvContentPartPr>
              <p14:cNvPr id="6" name="Рукописный ввод 5"/>
              <p14:cNvContentPartPr/>
              <p14:nvPr/>
            </p14:nvContentPartPr>
            <p14:xfrm>
              <a:off x="823680" y="6143040"/>
              <a:ext cx="360" cy="360"/>
            </p14:xfrm>
          </p:contentPart>
        </mc:Choice>
        <mc:Fallback>
          <p:pic>
            <p:nvPicPr>
              <p:cNvPr id="6" name="Рукописный ввод 5"/>
              <p:cNvPicPr/>
              <p:nvPr/>
            </p:nvPicPr>
            <p:blipFill>
              <a:blip r:embed="rId4" cstate="print"/>
              <a:stretch>
                <a:fillRect/>
              </a:stretch>
            </p:blipFill>
            <p:spPr>
              <a:xfrm>
                <a:off x="807120" y="6126480"/>
                <a:ext cx="33840" cy="33480"/>
              </a:xfrm>
              <a:prstGeom prst="rect">
                <a:avLst/>
              </a:prstGeom>
            </p:spPr>
          </p:pic>
        </mc:Fallback>
      </mc:AlternateContent>
    </p:spTree>
    <p:extLst>
      <p:ext uri="{BB962C8B-B14F-4D97-AF65-F5344CB8AC3E}">
        <p14:creationId xmlns:p14="http://schemas.microsoft.com/office/powerpoint/2010/main" xmlns="" val="292947176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5" y="609600"/>
            <a:ext cx="8596668" cy="558018"/>
          </a:xfrm>
        </p:spPr>
        <p:txBody>
          <a:bodyPr>
            <a:normAutofit fontScale="90000"/>
          </a:bodyPr>
          <a:lstStyle/>
          <a:p>
            <a:pPr algn="ctr"/>
            <a:r>
              <a:rPr lang="ru-RU" b="1" dirty="0" smtClean="0"/>
              <a:t/>
            </a:r>
            <a:br>
              <a:rPr lang="ru-RU" b="1" dirty="0" smtClean="0"/>
            </a:br>
            <a:r>
              <a:rPr lang="ru-RU" b="1" dirty="0" err="1" smtClean="0"/>
              <a:t>Озаглавливание</a:t>
            </a:r>
            <a:r>
              <a:rPr lang="ru-RU" b="1" dirty="0" smtClean="0"/>
              <a:t> текста и составление плана</a:t>
            </a:r>
            <a:r>
              <a:rPr lang="ru-RU" dirty="0" smtClean="0"/>
              <a:t/>
            </a:r>
            <a:br>
              <a:rPr lang="ru-RU" dirty="0" smtClean="0"/>
            </a:br>
            <a:endParaRPr lang="ru-RU" dirty="0"/>
          </a:p>
        </p:txBody>
      </p:sp>
      <p:sp>
        <p:nvSpPr>
          <p:cNvPr id="3" name="Текст 2"/>
          <p:cNvSpPr>
            <a:spLocks noGrp="1"/>
          </p:cNvSpPr>
          <p:nvPr>
            <p:ph type="body" idx="1"/>
          </p:nvPr>
        </p:nvSpPr>
        <p:spPr>
          <a:xfrm>
            <a:off x="677335" y="1505243"/>
            <a:ext cx="8596668" cy="4536119"/>
          </a:xfrm>
        </p:spPr>
        <p:txBody>
          <a:bodyPr>
            <a:normAutofit fontScale="25000" lnSpcReduction="20000"/>
          </a:bodyPr>
          <a:lstStyle/>
          <a:p>
            <a:r>
              <a:rPr lang="ru-RU" sz="7200" b="1" i="1" dirty="0" smtClean="0">
                <a:solidFill>
                  <a:srgbClr val="C00000"/>
                </a:solidFill>
              </a:rPr>
              <a:t>– Прослушайте текст, определите его тему и основную мысль.</a:t>
            </a:r>
          </a:p>
          <a:p>
            <a:pPr algn="ctr"/>
            <a:r>
              <a:rPr lang="ru-RU" sz="8000" dirty="0" smtClean="0"/>
              <a:t> </a:t>
            </a:r>
            <a:r>
              <a:rPr lang="ru-RU" sz="8000" b="1" dirty="0" smtClean="0"/>
              <a:t>В Ашхабаде</a:t>
            </a:r>
          </a:p>
          <a:p>
            <a:r>
              <a:rPr lang="ru-RU" sz="8000" dirty="0" smtClean="0"/>
              <a:t>      Ночью вся семья проснулась от лая собаки. Она с визгом старалась стащить одеяло с мальчика. Отец сердито закричал на собаку. Но она схватила мальчика за край рубашки и выволокла его за порог. Отец мальчика бросился к ружью.</a:t>
            </a:r>
          </a:p>
          <a:p>
            <a:r>
              <a:rPr lang="ru-RU" sz="8000" dirty="0" smtClean="0"/>
              <a:t>      В это время погас свет, рухнул потолок. Началось землетрясение.</a:t>
            </a:r>
          </a:p>
          <a:p>
            <a:r>
              <a:rPr lang="ru-RU" sz="8000" dirty="0" smtClean="0"/>
              <a:t>      Утром спасательный отряд заметил мальчика. Собака сердито ворчала на чужих.</a:t>
            </a:r>
          </a:p>
          <a:p>
            <a:r>
              <a:rPr lang="ru-RU" sz="8000" dirty="0" smtClean="0"/>
              <a:t>      Родителей мальчика откопали и отправили в больницу.</a:t>
            </a:r>
          </a:p>
          <a:p>
            <a:r>
              <a:rPr lang="ru-RU" sz="8000" dirty="0" smtClean="0"/>
              <a:t>      Сейчас семья поселилась в новом доме. Собака живёт в комнате сына.</a:t>
            </a:r>
            <a:endParaRPr lang="ru-RU" sz="8000" i="1" dirty="0" smtClean="0"/>
          </a:p>
          <a:p>
            <a:endParaRPr lang="ru-RU" dirty="0" smtClean="0"/>
          </a:p>
          <a:p>
            <a:r>
              <a:rPr lang="ru-RU" sz="7200" b="1" dirty="0" smtClean="0"/>
              <a:t> </a:t>
            </a:r>
            <a:r>
              <a:rPr lang="ru-RU" sz="7200" b="1" i="1" dirty="0" smtClean="0">
                <a:solidFill>
                  <a:srgbClr val="C00000"/>
                </a:solidFill>
              </a:rPr>
              <a:t>– Текст озаглавлен в соответствии с темой или основной мыслью?</a:t>
            </a:r>
          </a:p>
          <a:p>
            <a:endParaRPr lang="ru-RU"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5" y="609600"/>
            <a:ext cx="8596668" cy="951914"/>
          </a:xfrm>
        </p:spPr>
        <p:txBody>
          <a:bodyPr>
            <a:normAutofit fontScale="90000"/>
          </a:bodyPr>
          <a:lstStyle/>
          <a:p>
            <a:pPr lvl="0" algn="ctr"/>
            <a:r>
              <a:rPr lang="ru-RU" b="1" dirty="0" smtClean="0"/>
              <a:t>Комплексный анализ текста</a:t>
            </a:r>
            <a:br>
              <a:rPr lang="ru-RU" b="1" dirty="0" smtClean="0"/>
            </a:br>
            <a:endParaRPr lang="ru-RU" dirty="0"/>
          </a:p>
        </p:txBody>
      </p:sp>
      <p:sp>
        <p:nvSpPr>
          <p:cNvPr id="3" name="Текст 2"/>
          <p:cNvSpPr>
            <a:spLocks noGrp="1"/>
          </p:cNvSpPr>
          <p:nvPr>
            <p:ph type="body" idx="1"/>
          </p:nvPr>
        </p:nvSpPr>
        <p:spPr>
          <a:xfrm>
            <a:off x="677334" y="1308295"/>
            <a:ext cx="9198185" cy="5190979"/>
          </a:xfrm>
        </p:spPr>
        <p:txBody>
          <a:bodyPr>
            <a:normAutofit fontScale="77500" lnSpcReduction="20000"/>
          </a:bodyPr>
          <a:lstStyle/>
          <a:p>
            <a:r>
              <a:rPr lang="ru-RU" sz="3100" b="1" i="1" dirty="0" smtClean="0">
                <a:solidFill>
                  <a:srgbClr val="C00000"/>
                </a:solidFill>
              </a:rPr>
              <a:t>Задания:</a:t>
            </a:r>
            <a:endParaRPr lang="ru-RU" sz="3100" b="1" dirty="0" smtClean="0">
              <a:solidFill>
                <a:srgbClr val="C00000"/>
              </a:solidFill>
            </a:endParaRPr>
          </a:p>
          <a:p>
            <a:pPr lvl="0"/>
            <a:r>
              <a:rPr lang="ru-RU" sz="2400" b="1" dirty="0" smtClean="0"/>
              <a:t>1. Выразительно прочитайте текст</a:t>
            </a:r>
          </a:p>
          <a:p>
            <a:pPr lvl="0"/>
            <a:r>
              <a:rPr lang="ru-RU" sz="2400" b="1" dirty="0" smtClean="0"/>
              <a:t>2. Докажите, что это текст. Укажите признаки текста (деление на части, смысловая цельность, связность).</a:t>
            </a:r>
          </a:p>
          <a:p>
            <a:pPr lvl="0"/>
            <a:r>
              <a:rPr lang="ru-RU" sz="2400" b="1" dirty="0" smtClean="0"/>
              <a:t>3. Определите тему текста.</a:t>
            </a:r>
          </a:p>
          <a:p>
            <a:pPr lvl="0"/>
            <a:r>
              <a:rPr lang="ru-RU" sz="2400" b="1" dirty="0" smtClean="0"/>
              <a:t>4. Определите его основную мысль.</a:t>
            </a:r>
          </a:p>
          <a:p>
            <a:pPr lvl="0"/>
            <a:r>
              <a:rPr lang="ru-RU" sz="2400" b="1" dirty="0" smtClean="0"/>
              <a:t>5. Определите стиль текста.</a:t>
            </a:r>
          </a:p>
          <a:p>
            <a:pPr lvl="0"/>
            <a:r>
              <a:rPr lang="ru-RU" sz="2400" b="1" dirty="0" smtClean="0"/>
              <a:t>6. Определите тип речи текста.</a:t>
            </a:r>
          </a:p>
          <a:p>
            <a:pPr lvl="0"/>
            <a:r>
              <a:rPr lang="ru-RU" sz="2400" b="1" dirty="0" smtClean="0"/>
              <a:t>7. Выполните лексический анализ текста</a:t>
            </a:r>
          </a:p>
          <a:p>
            <a:pPr lvl="0"/>
            <a:r>
              <a:rPr lang="ru-RU" sz="2400" b="1" dirty="0" smtClean="0"/>
              <a:t>8. Найдите и выпишите из текста эпитеты</a:t>
            </a:r>
          </a:p>
          <a:p>
            <a:pPr lvl="0"/>
            <a:r>
              <a:rPr lang="ru-RU" sz="2400" b="1" dirty="0" smtClean="0"/>
              <a:t>9. Разберите по составу предлагаемые слова.</a:t>
            </a:r>
          </a:p>
          <a:p>
            <a:r>
              <a:rPr lang="ru-RU" sz="2400" b="1" dirty="0" smtClean="0"/>
              <a:t>10.Определите, есть ли в тексте многозначные слова, слова, употреблённые в переносном значении, синонимы и антонимы</a:t>
            </a:r>
          </a:p>
          <a:p>
            <a:r>
              <a:rPr lang="ru-RU" sz="2400" b="1" dirty="0" smtClean="0"/>
              <a:t>11.Вставьте пропущенные буквы, раскройте скобки, расставьте знаки препинания. Проанализируйте орфографию и пунктуацию данного текста.</a:t>
            </a:r>
          </a:p>
          <a:p>
            <a:endParaRPr lang="ru-RU"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5" y="609600"/>
            <a:ext cx="8596668" cy="1205132"/>
          </a:xfrm>
        </p:spPr>
        <p:txBody>
          <a:bodyPr>
            <a:normAutofit/>
          </a:bodyPr>
          <a:lstStyle/>
          <a:p>
            <a:pPr algn="ctr"/>
            <a:r>
              <a:rPr lang="ru-RU" sz="4000" b="1" dirty="0" smtClean="0"/>
              <a:t>«Восстанови манускрипт» </a:t>
            </a:r>
            <a:endParaRPr lang="ru-RU" sz="4000" dirty="0"/>
          </a:p>
        </p:txBody>
      </p:sp>
      <p:sp>
        <p:nvSpPr>
          <p:cNvPr id="3" name="Текст 2"/>
          <p:cNvSpPr>
            <a:spLocks noGrp="1"/>
          </p:cNvSpPr>
          <p:nvPr>
            <p:ph type="body" idx="1"/>
          </p:nvPr>
        </p:nvSpPr>
        <p:spPr>
          <a:xfrm>
            <a:off x="677335" y="2025748"/>
            <a:ext cx="8596668" cy="4015614"/>
          </a:xfrm>
        </p:spPr>
        <p:txBody>
          <a:bodyPr>
            <a:normAutofit/>
          </a:bodyPr>
          <a:lstStyle/>
          <a:p>
            <a:r>
              <a:rPr lang="ru-RU" sz="3200" b="1" dirty="0" smtClean="0"/>
              <a:t>Имя прилагательное обозначает... </a:t>
            </a:r>
            <a:endParaRPr lang="ru-RU" sz="3200" dirty="0" smtClean="0"/>
          </a:p>
          <a:p>
            <a:r>
              <a:rPr lang="ru-RU" sz="3200" b="1" dirty="0" smtClean="0"/>
              <a:t>Отвечает на вопросы…</a:t>
            </a:r>
            <a:endParaRPr lang="ru-RU" sz="3200" dirty="0" smtClean="0"/>
          </a:p>
          <a:p>
            <a:r>
              <a:rPr lang="ru-RU" sz="3200" b="1" dirty="0" smtClean="0"/>
              <a:t>Начальная форма имени прилагательного - </a:t>
            </a:r>
            <a:r>
              <a:rPr lang="ru-RU" sz="3200" dirty="0" smtClean="0"/>
              <a:t>... падеж ...числа … рода</a:t>
            </a:r>
          </a:p>
          <a:p>
            <a:r>
              <a:rPr lang="ru-RU" sz="3200" b="1" dirty="0" smtClean="0"/>
              <a:t>Прилагательные изменяются по ... </a:t>
            </a:r>
            <a:r>
              <a:rPr lang="ru-RU" sz="3200" dirty="0" smtClean="0"/>
              <a:t> и ... </a:t>
            </a:r>
          </a:p>
          <a:p>
            <a:r>
              <a:rPr lang="ru-RU" sz="3200" b="1" dirty="0" smtClean="0"/>
              <a:t>В предложении имя прилагательное может быть ... </a:t>
            </a:r>
            <a:endParaRPr lang="ru-RU" sz="3200" dirty="0" smtClean="0"/>
          </a:p>
          <a:p>
            <a:endParaRPr lang="ru-RU"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5" y="609600"/>
            <a:ext cx="8596668" cy="1078523"/>
          </a:xfrm>
        </p:spPr>
        <p:txBody>
          <a:bodyPr>
            <a:normAutofit fontScale="90000"/>
          </a:bodyPr>
          <a:lstStyle/>
          <a:p>
            <a:pPr lvl="0" algn="ctr"/>
            <a:r>
              <a:rPr lang="ru-RU" b="1" dirty="0" smtClean="0"/>
              <a:t>Работа с деформированным текстом</a:t>
            </a:r>
            <a:br>
              <a:rPr lang="ru-RU" b="1" dirty="0" smtClean="0"/>
            </a:br>
            <a:endParaRPr lang="ru-RU" dirty="0"/>
          </a:p>
        </p:txBody>
      </p:sp>
      <p:sp>
        <p:nvSpPr>
          <p:cNvPr id="3" name="Текст 2"/>
          <p:cNvSpPr>
            <a:spLocks noGrp="1"/>
          </p:cNvSpPr>
          <p:nvPr>
            <p:ph type="body" idx="1"/>
          </p:nvPr>
        </p:nvSpPr>
        <p:spPr>
          <a:xfrm>
            <a:off x="677335" y="1716258"/>
            <a:ext cx="8596668" cy="4325104"/>
          </a:xfrm>
        </p:spPr>
        <p:txBody>
          <a:bodyPr>
            <a:normAutofit fontScale="85000" lnSpcReduction="20000"/>
          </a:bodyPr>
          <a:lstStyle/>
          <a:p>
            <a:r>
              <a:rPr lang="ru-RU" sz="2200" b="1" i="1" dirty="0" smtClean="0">
                <a:solidFill>
                  <a:srgbClr val="C00000"/>
                </a:solidFill>
              </a:rPr>
              <a:t>Прочитайте предложения. Можно ли назвать их текстом?</a:t>
            </a:r>
          </a:p>
          <a:p>
            <a:endParaRPr lang="ru-RU" i="1" dirty="0" smtClean="0"/>
          </a:p>
          <a:p>
            <a:pPr lvl="0"/>
            <a:r>
              <a:rPr lang="ru-RU" sz="2800" dirty="0" smtClean="0"/>
              <a:t>1. Они то косо л..</a:t>
            </a:r>
            <a:r>
              <a:rPr lang="ru-RU" sz="2800" dirty="0" err="1" smtClean="0"/>
              <a:t>тели</a:t>
            </a:r>
            <a:r>
              <a:rPr lang="ru-RU" sz="2800" dirty="0" smtClean="0"/>
              <a:t> (по)ветру, то мягко ложились на голые </a:t>
            </a:r>
            <a:r>
              <a:rPr lang="ru-RU" sz="2800" dirty="0" err="1" smtClean="0"/>
              <a:t>д.рев.я</a:t>
            </a:r>
            <a:r>
              <a:rPr lang="ru-RU" sz="2800" dirty="0" smtClean="0"/>
              <a:t>.</a:t>
            </a:r>
          </a:p>
          <a:p>
            <a:pPr lvl="0"/>
            <a:r>
              <a:rPr lang="ru-RU" sz="2800" dirty="0" smtClean="0"/>
              <a:t>2. </a:t>
            </a:r>
            <a:r>
              <a:rPr lang="ru-RU" sz="2800" dirty="0" err="1" smtClean="0"/>
              <a:t>Сн.ж.нки</a:t>
            </a:r>
            <a:r>
              <a:rPr lang="ru-RU" sz="2800" dirty="0" smtClean="0"/>
              <a:t> падали дни и ночи.</a:t>
            </a:r>
          </a:p>
          <a:p>
            <a:pPr lvl="0"/>
            <a:r>
              <a:rPr lang="ru-RU" sz="2800" dirty="0" smtClean="0"/>
              <a:t>3. </a:t>
            </a:r>
            <a:r>
              <a:rPr lang="ru-RU" sz="2800" dirty="0" err="1" smtClean="0"/>
              <a:t>Нач</a:t>
            </a:r>
            <a:r>
              <a:rPr lang="ru-RU" sz="2800" dirty="0" smtClean="0"/>
              <a:t>..</a:t>
            </a:r>
            <a:r>
              <a:rPr lang="ru-RU" sz="2800" dirty="0" err="1" smtClean="0"/>
              <a:t>лся</a:t>
            </a:r>
            <a:r>
              <a:rPr lang="ru-RU" sz="2800" dirty="0" smtClean="0"/>
              <a:t> </a:t>
            </a:r>
            <a:r>
              <a:rPr lang="ru-RU" sz="2800" dirty="0" err="1" smtClean="0"/>
              <a:t>сн</a:t>
            </a:r>
            <a:r>
              <a:rPr lang="ru-RU" sz="2800" dirty="0" smtClean="0"/>
              <a:t>..</a:t>
            </a:r>
            <a:r>
              <a:rPr lang="ru-RU" sz="2800" dirty="0" err="1" smtClean="0"/>
              <a:t>пад</a:t>
            </a:r>
            <a:r>
              <a:rPr lang="ru-RU" sz="2800" dirty="0" smtClean="0"/>
              <a:t>.</a:t>
            </a:r>
          </a:p>
          <a:p>
            <a:r>
              <a:rPr lang="ru-RU" sz="2800" dirty="0" smtClean="0"/>
              <a:t>4. Этот снег </a:t>
            </a:r>
            <a:r>
              <a:rPr lang="ru-RU" sz="2800" dirty="0" err="1" smtClean="0"/>
              <a:t>ш.л</a:t>
            </a:r>
            <a:r>
              <a:rPr lang="ru-RU" sz="2800" dirty="0" smtClean="0"/>
              <a:t> н..</a:t>
            </a:r>
            <a:r>
              <a:rPr lang="ru-RU" sz="2800" dirty="0" err="1" smtClean="0"/>
              <a:t>делями</a:t>
            </a:r>
            <a:r>
              <a:rPr lang="ru-RU" sz="2800" dirty="0" smtClean="0"/>
              <a:t>.</a:t>
            </a:r>
          </a:p>
          <a:p>
            <a:r>
              <a:rPr lang="ru-RU" sz="2800" dirty="0" smtClean="0"/>
              <a:t>5. З..</a:t>
            </a:r>
            <a:r>
              <a:rPr lang="ru-RU" sz="2800" dirty="0" err="1" smtClean="0"/>
              <a:t>мля</a:t>
            </a:r>
            <a:r>
              <a:rPr lang="ru-RU" sz="2800" dirty="0" smtClean="0"/>
              <a:t> и деревья были б..</a:t>
            </a:r>
            <a:r>
              <a:rPr lang="ru-RU" sz="2800" dirty="0" err="1" smtClean="0"/>
              <a:t>лы</a:t>
            </a:r>
            <a:r>
              <a:rPr lang="ru-RU" sz="2800" dirty="0" smtClean="0"/>
              <a:t>.</a:t>
            </a:r>
          </a:p>
          <a:p>
            <a:endParaRPr lang="ru-RU" dirty="0" smtClean="0"/>
          </a:p>
          <a:p>
            <a:r>
              <a:rPr lang="ru-RU" sz="2000" b="1" i="1" dirty="0" smtClean="0">
                <a:solidFill>
                  <a:srgbClr val="C00000"/>
                </a:solidFill>
              </a:rPr>
              <a:t>Расставьте предложения по порядку так, чтобы получился текст. Озаглавьте текст.</a:t>
            </a:r>
          </a:p>
          <a:p>
            <a:r>
              <a:rPr lang="ru-RU" sz="2000" b="1" i="1" dirty="0" smtClean="0">
                <a:solidFill>
                  <a:srgbClr val="C00000"/>
                </a:solidFill>
              </a:rPr>
              <a:t>Вставьте, где нужно, пропущенные буквы, обозначьте орфограммы.</a:t>
            </a:r>
          </a:p>
          <a:p>
            <a:endParaRPr lang="ru-RU"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5" y="609600"/>
            <a:ext cx="8596668" cy="1036320"/>
          </a:xfrm>
        </p:spPr>
        <p:txBody>
          <a:bodyPr>
            <a:normAutofit fontScale="90000"/>
          </a:bodyPr>
          <a:lstStyle/>
          <a:p>
            <a:pPr lvl="0" algn="ctr"/>
            <a:r>
              <a:rPr lang="ru-RU" b="1" dirty="0" smtClean="0"/>
              <a:t>Работа с логическими ударениями </a:t>
            </a:r>
            <a:br>
              <a:rPr lang="ru-RU" b="1" dirty="0" smtClean="0"/>
            </a:br>
            <a:endParaRPr lang="ru-RU" dirty="0"/>
          </a:p>
        </p:txBody>
      </p:sp>
      <p:sp>
        <p:nvSpPr>
          <p:cNvPr id="3" name="Текст 2"/>
          <p:cNvSpPr>
            <a:spLocks noGrp="1"/>
          </p:cNvSpPr>
          <p:nvPr>
            <p:ph type="body" idx="1"/>
          </p:nvPr>
        </p:nvSpPr>
        <p:spPr>
          <a:xfrm>
            <a:off x="677334" y="1561514"/>
            <a:ext cx="9662419" cy="4479848"/>
          </a:xfrm>
        </p:spPr>
        <p:txBody>
          <a:bodyPr/>
          <a:lstStyle/>
          <a:p>
            <a:r>
              <a:rPr lang="ru-RU" sz="3600" b="1" dirty="0" smtClean="0"/>
              <a:t>Ученики </a:t>
            </a:r>
            <a:r>
              <a:rPr lang="ru-RU" sz="3600" dirty="0" smtClean="0"/>
              <a:t>поехали на экскурсию (</a:t>
            </a:r>
            <a:r>
              <a:rPr lang="ru-RU" sz="3600" i="1" dirty="0" smtClean="0"/>
              <a:t>а не кто-то другой).</a:t>
            </a:r>
          </a:p>
          <a:p>
            <a:r>
              <a:rPr lang="ru-RU" sz="3600" dirty="0" smtClean="0"/>
              <a:t>Ученики </a:t>
            </a:r>
            <a:r>
              <a:rPr lang="ru-RU" sz="3600" b="1" dirty="0" smtClean="0"/>
              <a:t>поехали </a:t>
            </a:r>
            <a:r>
              <a:rPr lang="ru-RU" sz="3600" dirty="0" smtClean="0"/>
              <a:t>на экскурсию (</a:t>
            </a:r>
            <a:r>
              <a:rPr lang="ru-RU" sz="3600" i="1" dirty="0" smtClean="0"/>
              <a:t>а не пошли пешком</a:t>
            </a:r>
            <a:r>
              <a:rPr lang="ru-RU" sz="3600" dirty="0" smtClean="0"/>
              <a:t>).</a:t>
            </a:r>
          </a:p>
          <a:p>
            <a:r>
              <a:rPr lang="ru-RU" sz="3600" dirty="0" smtClean="0"/>
              <a:t>Ученики поехали на </a:t>
            </a:r>
            <a:r>
              <a:rPr lang="ru-RU" sz="3600" b="1" dirty="0" smtClean="0"/>
              <a:t>экскурсию </a:t>
            </a:r>
            <a:r>
              <a:rPr lang="ru-RU" sz="3600" dirty="0" smtClean="0"/>
              <a:t>(</a:t>
            </a:r>
            <a:r>
              <a:rPr lang="ru-RU" sz="3600" i="1" dirty="0" smtClean="0"/>
              <a:t>а не на море</a:t>
            </a:r>
            <a:r>
              <a:rPr lang="ru-RU" sz="3600" dirty="0" smtClean="0"/>
              <a:t>).</a:t>
            </a:r>
          </a:p>
          <a:p>
            <a:endParaRPr lang="ru-RU"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5" y="609600"/>
            <a:ext cx="8596668" cy="881575"/>
          </a:xfrm>
        </p:spPr>
        <p:txBody>
          <a:bodyPr>
            <a:noAutofit/>
          </a:bodyPr>
          <a:lstStyle/>
          <a:p>
            <a:pPr lvl="0" algn="ctr"/>
            <a:r>
              <a:rPr lang="ru-RU" sz="4000" b="1" dirty="0" err="1" smtClean="0"/>
              <a:t>Синквейн</a:t>
            </a:r>
            <a:r>
              <a:rPr lang="ru-RU" dirty="0" smtClean="0"/>
              <a:t/>
            </a:r>
            <a:br>
              <a:rPr lang="ru-RU" dirty="0" smtClean="0"/>
            </a:br>
            <a:endParaRPr lang="ru-RU" dirty="0"/>
          </a:p>
        </p:txBody>
      </p:sp>
      <p:sp>
        <p:nvSpPr>
          <p:cNvPr id="3" name="Текст 2"/>
          <p:cNvSpPr>
            <a:spLocks noGrp="1"/>
          </p:cNvSpPr>
          <p:nvPr>
            <p:ph type="body" idx="1"/>
          </p:nvPr>
        </p:nvSpPr>
        <p:spPr>
          <a:xfrm>
            <a:off x="677334" y="1195753"/>
            <a:ext cx="9310727" cy="5233181"/>
          </a:xfrm>
        </p:spPr>
        <p:txBody>
          <a:bodyPr>
            <a:normAutofit fontScale="25000" lnSpcReduction="20000"/>
          </a:bodyPr>
          <a:lstStyle/>
          <a:p>
            <a:endParaRPr lang="ru-RU" sz="2600" b="1" dirty="0" smtClean="0"/>
          </a:p>
          <a:p>
            <a:r>
              <a:rPr lang="ru-RU" sz="7200" b="1" dirty="0" smtClean="0">
                <a:solidFill>
                  <a:srgbClr val="C00000"/>
                </a:solidFill>
              </a:rPr>
              <a:t>Правила составления </a:t>
            </a:r>
            <a:r>
              <a:rPr lang="ru-RU" sz="7200" b="1" dirty="0" err="1" smtClean="0">
                <a:solidFill>
                  <a:srgbClr val="C00000"/>
                </a:solidFill>
              </a:rPr>
              <a:t>синквейна</a:t>
            </a:r>
            <a:r>
              <a:rPr lang="ru-RU" sz="7200" b="1" dirty="0" smtClean="0">
                <a:solidFill>
                  <a:srgbClr val="C00000"/>
                </a:solidFill>
              </a:rPr>
              <a:t>:</a:t>
            </a:r>
            <a:endParaRPr lang="ru-RU" sz="7200" dirty="0" smtClean="0">
              <a:solidFill>
                <a:srgbClr val="C00000"/>
              </a:solidFill>
            </a:endParaRPr>
          </a:p>
          <a:p>
            <a:r>
              <a:rPr lang="ru-RU" sz="7200" b="1" dirty="0" smtClean="0"/>
              <a:t>Таким образом, </a:t>
            </a:r>
            <a:r>
              <a:rPr lang="ru-RU" sz="7200" b="1" dirty="0" err="1" smtClean="0"/>
              <a:t>синквейн</a:t>
            </a:r>
            <a:r>
              <a:rPr lang="ru-RU" sz="7200" b="1" dirty="0" smtClean="0"/>
              <a:t> – это стихотворение, из 5 строк, где:</a:t>
            </a:r>
          </a:p>
          <a:p>
            <a:pPr lvl="0"/>
            <a:r>
              <a:rPr lang="ru-RU" sz="7200" b="1" i="1" dirty="0" smtClean="0"/>
              <a:t>Первая строка. </a:t>
            </a:r>
            <a:r>
              <a:rPr lang="ru-RU" sz="7200" b="1" dirty="0" smtClean="0"/>
              <a:t>1 слово – понятие или тема (существительное).</a:t>
            </a:r>
          </a:p>
          <a:p>
            <a:pPr lvl="0"/>
            <a:r>
              <a:rPr lang="ru-RU" sz="7200" b="1" i="1" dirty="0" smtClean="0"/>
              <a:t>Вторая строка</a:t>
            </a:r>
            <a:r>
              <a:rPr lang="ru-RU" sz="7200" b="1" dirty="0" smtClean="0"/>
              <a:t>. 2 слова – описание этого понятия (прилагательные).</a:t>
            </a:r>
          </a:p>
          <a:p>
            <a:pPr lvl="0"/>
            <a:r>
              <a:rPr lang="ru-RU" sz="7200" b="1" i="1" dirty="0" smtClean="0"/>
              <a:t>Третья строка</a:t>
            </a:r>
            <a:r>
              <a:rPr lang="ru-RU" sz="7200" b="1" dirty="0" smtClean="0"/>
              <a:t>. 3 слова – действия (глаголы).</a:t>
            </a:r>
          </a:p>
          <a:p>
            <a:pPr lvl="0"/>
            <a:r>
              <a:rPr lang="ru-RU" sz="7200" b="1" i="1" dirty="0" smtClean="0"/>
              <a:t>Четвертая строка</a:t>
            </a:r>
            <a:r>
              <a:rPr lang="ru-RU" sz="7200" b="1" dirty="0" smtClean="0"/>
              <a:t>. Фраза или предложение, показывающее отношение к теме (афоризм)</a:t>
            </a:r>
          </a:p>
          <a:p>
            <a:pPr lvl="0"/>
            <a:r>
              <a:rPr lang="ru-RU" sz="7200" b="1" i="1" dirty="0" smtClean="0"/>
              <a:t>Пятая строка</a:t>
            </a:r>
            <a:r>
              <a:rPr lang="ru-RU" sz="7200" b="1" dirty="0" smtClean="0"/>
              <a:t>. 1 слово – синоним, который повторяет суть темы.</a:t>
            </a:r>
          </a:p>
          <a:p>
            <a:r>
              <a:rPr lang="ru-RU" sz="7200" b="1" dirty="0" smtClean="0">
                <a:solidFill>
                  <a:schemeClr val="accent1">
                    <a:lumMod val="75000"/>
                  </a:schemeClr>
                </a:solidFill>
              </a:rPr>
              <a:t>       </a:t>
            </a:r>
          </a:p>
          <a:p>
            <a:r>
              <a:rPr lang="ru-RU" sz="7200" b="1" dirty="0" smtClean="0">
                <a:solidFill>
                  <a:schemeClr val="accent1">
                    <a:lumMod val="75000"/>
                  </a:schemeClr>
                </a:solidFill>
              </a:rPr>
              <a:t>        1.  </a:t>
            </a:r>
            <a:r>
              <a:rPr lang="ru-RU" sz="7200" b="1" i="1" dirty="0" smtClean="0">
                <a:solidFill>
                  <a:schemeClr val="accent1">
                    <a:lumMod val="75000"/>
                  </a:schemeClr>
                </a:solidFill>
              </a:rPr>
              <a:t>Мыло.</a:t>
            </a:r>
            <a:r>
              <a:rPr lang="ru-RU" sz="7200" b="1" dirty="0" smtClean="0">
                <a:solidFill>
                  <a:schemeClr val="accent1">
                    <a:lumMod val="75000"/>
                  </a:schemeClr>
                </a:solidFill>
              </a:rPr>
              <a:t/>
            </a:r>
            <a:br>
              <a:rPr lang="ru-RU" sz="7200" b="1" dirty="0" smtClean="0">
                <a:solidFill>
                  <a:schemeClr val="accent1">
                    <a:lumMod val="75000"/>
                  </a:schemeClr>
                </a:solidFill>
              </a:rPr>
            </a:br>
            <a:r>
              <a:rPr lang="ru-RU" sz="7200" b="1" dirty="0" smtClean="0">
                <a:solidFill>
                  <a:schemeClr val="accent1">
                    <a:lumMod val="75000"/>
                  </a:schemeClr>
                </a:solidFill>
              </a:rPr>
              <a:t>        2.  </a:t>
            </a:r>
            <a:r>
              <a:rPr lang="ru-RU" sz="7200" b="1" i="1" dirty="0" smtClean="0">
                <a:solidFill>
                  <a:schemeClr val="accent1">
                    <a:lumMod val="75000"/>
                  </a:schemeClr>
                </a:solidFill>
              </a:rPr>
              <a:t>Прозрачное, клубничное.</a:t>
            </a:r>
            <a:r>
              <a:rPr lang="ru-RU" sz="7200" b="1" dirty="0" smtClean="0">
                <a:solidFill>
                  <a:schemeClr val="accent1">
                    <a:lumMod val="75000"/>
                  </a:schemeClr>
                </a:solidFill>
              </a:rPr>
              <a:t/>
            </a:r>
            <a:br>
              <a:rPr lang="ru-RU" sz="7200" b="1" dirty="0" smtClean="0">
                <a:solidFill>
                  <a:schemeClr val="accent1">
                    <a:lumMod val="75000"/>
                  </a:schemeClr>
                </a:solidFill>
              </a:rPr>
            </a:br>
            <a:r>
              <a:rPr lang="ru-RU" sz="7200" b="1" dirty="0" smtClean="0">
                <a:solidFill>
                  <a:schemeClr val="accent1">
                    <a:lumMod val="75000"/>
                  </a:schemeClr>
                </a:solidFill>
              </a:rPr>
              <a:t>        3. </a:t>
            </a:r>
            <a:r>
              <a:rPr lang="ru-RU" sz="7200" b="1" i="1" dirty="0" smtClean="0">
                <a:solidFill>
                  <a:schemeClr val="accent1">
                    <a:lumMod val="75000"/>
                  </a:schemeClr>
                </a:solidFill>
              </a:rPr>
              <a:t>Моет, пахнет, пузырится.</a:t>
            </a:r>
            <a:endParaRPr lang="ru-RU" sz="7200" b="1" dirty="0" smtClean="0">
              <a:solidFill>
                <a:schemeClr val="accent1">
                  <a:lumMod val="75000"/>
                </a:schemeClr>
              </a:solidFill>
            </a:endParaRPr>
          </a:p>
          <a:p>
            <a:r>
              <a:rPr lang="ru-RU" sz="7200" b="1" i="1" dirty="0" smtClean="0">
                <a:solidFill>
                  <a:schemeClr val="accent1">
                    <a:lumMod val="75000"/>
                  </a:schemeClr>
                </a:solidFill>
              </a:rPr>
              <a:t>        4. Запах сладкий, вкус противный.</a:t>
            </a:r>
            <a:endParaRPr lang="ru-RU" sz="7200" b="1" dirty="0" smtClean="0">
              <a:solidFill>
                <a:schemeClr val="accent1">
                  <a:lumMod val="75000"/>
                </a:schemeClr>
              </a:solidFill>
            </a:endParaRPr>
          </a:p>
          <a:p>
            <a:r>
              <a:rPr lang="ru-RU" sz="7200" b="1" i="1" dirty="0" smtClean="0">
                <a:solidFill>
                  <a:schemeClr val="accent1">
                    <a:lumMod val="75000"/>
                  </a:schemeClr>
                </a:solidFill>
              </a:rPr>
              <a:t>        5. Разочарование.</a:t>
            </a:r>
            <a:endParaRPr lang="ru-RU" sz="7200" b="1" dirty="0" smtClean="0">
              <a:solidFill>
                <a:schemeClr val="accent1">
                  <a:lumMod val="75000"/>
                </a:schemeClr>
              </a:solidFill>
            </a:endParaRPr>
          </a:p>
          <a:p>
            <a:endParaRPr lang="ru-RU" sz="2400" dirty="0" smtClean="0"/>
          </a:p>
          <a:p>
            <a:endParaRPr lang="ru-RU"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4965" y="436098"/>
            <a:ext cx="8596668" cy="928468"/>
          </a:xfrm>
        </p:spPr>
        <p:txBody>
          <a:bodyPr>
            <a:normAutofit/>
          </a:bodyPr>
          <a:lstStyle/>
          <a:p>
            <a:endParaRPr lang="ru-RU" dirty="0"/>
          </a:p>
        </p:txBody>
      </p:sp>
      <p:sp>
        <p:nvSpPr>
          <p:cNvPr id="3" name="Текст 2"/>
          <p:cNvSpPr>
            <a:spLocks noGrp="1"/>
          </p:cNvSpPr>
          <p:nvPr>
            <p:ph type="body" idx="1"/>
          </p:nvPr>
        </p:nvSpPr>
        <p:spPr/>
        <p:txBody>
          <a:bodyPr/>
          <a:lstStyle/>
          <a:p>
            <a:endParaRPr lang="ru-RU" dirty="0"/>
          </a:p>
        </p:txBody>
      </p:sp>
      <p:pic>
        <p:nvPicPr>
          <p:cNvPr id="1026" name="Picture 2" descr="Picture background"/>
          <p:cNvPicPr>
            <a:picLocks noChangeAspect="1" noChangeArrowheads="1"/>
          </p:cNvPicPr>
          <p:nvPr/>
        </p:nvPicPr>
        <p:blipFill>
          <a:blip r:embed="rId2" cstate="print"/>
          <a:srcRect/>
          <a:stretch>
            <a:fillRect/>
          </a:stretch>
        </p:blipFill>
        <p:spPr bwMode="auto">
          <a:xfrm>
            <a:off x="450005" y="239150"/>
            <a:ext cx="9041253" cy="6414867"/>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5" y="609600"/>
            <a:ext cx="8596668" cy="923778"/>
          </a:xfrm>
        </p:spPr>
        <p:txBody>
          <a:bodyPr>
            <a:normAutofit fontScale="90000"/>
          </a:bodyPr>
          <a:lstStyle/>
          <a:p>
            <a:pPr algn="ctr"/>
            <a:r>
              <a:rPr lang="ru-RU" b="1" dirty="0" smtClean="0"/>
              <a:t>Дидактические игры на уроке русского языка</a:t>
            </a:r>
            <a:r>
              <a:rPr lang="ru-RU" dirty="0" smtClean="0"/>
              <a:t/>
            </a:r>
            <a:br>
              <a:rPr lang="ru-RU" dirty="0" smtClean="0"/>
            </a:br>
            <a:endParaRPr lang="ru-RU" dirty="0"/>
          </a:p>
        </p:txBody>
      </p:sp>
      <p:sp>
        <p:nvSpPr>
          <p:cNvPr id="3" name="Текст 2"/>
          <p:cNvSpPr>
            <a:spLocks noGrp="1"/>
          </p:cNvSpPr>
          <p:nvPr>
            <p:ph type="body" idx="1"/>
          </p:nvPr>
        </p:nvSpPr>
        <p:spPr>
          <a:xfrm>
            <a:off x="677334" y="1547446"/>
            <a:ext cx="9268524" cy="4586068"/>
          </a:xfrm>
        </p:spPr>
        <p:txBody>
          <a:bodyPr>
            <a:normAutofit/>
          </a:bodyPr>
          <a:lstStyle/>
          <a:p>
            <a:pPr lvl="0"/>
            <a:r>
              <a:rPr lang="ru-RU" sz="2800" b="1" dirty="0" smtClean="0"/>
              <a:t>«Диктор». </a:t>
            </a:r>
            <a:r>
              <a:rPr lang="ru-RU" sz="2800" dirty="0" smtClean="0"/>
              <a:t>Прочитайте текст </a:t>
            </a:r>
            <a:r>
              <a:rPr lang="ru-RU" sz="2800" dirty="0" err="1" smtClean="0"/>
              <a:t>орфоэпически</a:t>
            </a:r>
            <a:r>
              <a:rPr lang="ru-RU" sz="2800" dirty="0" smtClean="0"/>
              <a:t> правильно.</a:t>
            </a:r>
          </a:p>
          <a:p>
            <a:pPr lvl="0"/>
            <a:r>
              <a:rPr lang="ru-RU" sz="2800" b="1" dirty="0" smtClean="0"/>
              <a:t>«Редактор». </a:t>
            </a:r>
            <a:r>
              <a:rPr lang="ru-RU" sz="2800" dirty="0" smtClean="0"/>
              <a:t>Исправьте речевые ошибки в тексте.</a:t>
            </a:r>
          </a:p>
          <a:p>
            <a:pPr lvl="0"/>
            <a:r>
              <a:rPr lang="ru-RU" sz="2800" b="1" dirty="0" smtClean="0"/>
              <a:t>«Переводчик». </a:t>
            </a:r>
            <a:r>
              <a:rPr lang="ru-RU" sz="2800" dirty="0" smtClean="0"/>
              <a:t>Замени иноязычное слово русским.</a:t>
            </a:r>
          </a:p>
          <a:p>
            <a:pPr lvl="0"/>
            <a:r>
              <a:rPr lang="ru-RU" sz="2800" b="1" dirty="0" smtClean="0"/>
              <a:t>«Перевертыши»</a:t>
            </a:r>
            <a:r>
              <a:rPr lang="ru-RU" sz="2800" dirty="0" smtClean="0"/>
              <a:t>. Замените в словосочетании главное слово так, чтобы получилась метафора.</a:t>
            </a:r>
          </a:p>
          <a:p>
            <a:endParaRPr lang="ru-RU"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5" y="609600"/>
            <a:ext cx="8596668" cy="726831"/>
          </a:xfrm>
        </p:spPr>
        <p:txBody>
          <a:bodyPr>
            <a:normAutofit fontScale="90000"/>
          </a:bodyPr>
          <a:lstStyle/>
          <a:p>
            <a:pPr algn="ctr"/>
            <a:r>
              <a:rPr lang="ru-RU" b="1" dirty="0" smtClean="0"/>
              <a:t>ВОПРОСЫ (задание № 5 ВПР)</a:t>
            </a:r>
            <a:r>
              <a:rPr lang="ru-RU" dirty="0" smtClean="0"/>
              <a:t/>
            </a:r>
            <a:br>
              <a:rPr lang="ru-RU" dirty="0" smtClean="0"/>
            </a:br>
            <a:endParaRPr lang="ru-RU" dirty="0"/>
          </a:p>
        </p:txBody>
      </p:sp>
      <p:sp>
        <p:nvSpPr>
          <p:cNvPr id="3" name="Текст 2"/>
          <p:cNvSpPr>
            <a:spLocks noGrp="1"/>
          </p:cNvSpPr>
          <p:nvPr>
            <p:ph type="body" idx="1"/>
          </p:nvPr>
        </p:nvSpPr>
        <p:spPr/>
        <p:txBody>
          <a:bodyPr/>
          <a:lstStyle/>
          <a:p>
            <a:endParaRPr lang="ru-RU"/>
          </a:p>
        </p:txBody>
      </p:sp>
      <p:pic>
        <p:nvPicPr>
          <p:cNvPr id="1026" name="Picture 2"/>
          <p:cNvPicPr>
            <a:picLocks noChangeAspect="1" noChangeArrowheads="1"/>
          </p:cNvPicPr>
          <p:nvPr/>
        </p:nvPicPr>
        <p:blipFill>
          <a:blip r:embed="rId2" cstate="print"/>
          <a:srcRect/>
          <a:stretch>
            <a:fillRect/>
          </a:stretch>
        </p:blipFill>
        <p:spPr bwMode="auto">
          <a:xfrm>
            <a:off x="1524000" y="1120644"/>
            <a:ext cx="7648135" cy="573576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5" y="609600"/>
            <a:ext cx="8596668" cy="1008185"/>
          </a:xfrm>
        </p:spPr>
        <p:txBody>
          <a:bodyPr>
            <a:normAutofit fontScale="90000"/>
          </a:bodyPr>
          <a:lstStyle/>
          <a:p>
            <a:pPr algn="ctr"/>
            <a:r>
              <a:rPr lang="ru-RU" sz="3100" b="1" dirty="0" smtClean="0"/>
              <a:t>ТРИ УСЛОВИЯ, КОТОРЫЕ ПОМОГУТ НАУЧИТЬ ОПРЕДЕЛЯТЬ ОСНОВНУЮ МЫСЛЬ:</a:t>
            </a:r>
            <a:r>
              <a:rPr lang="ru-RU" dirty="0" smtClean="0"/>
              <a:t/>
            </a:r>
            <a:br>
              <a:rPr lang="ru-RU" dirty="0" smtClean="0"/>
            </a:br>
            <a:endParaRPr lang="ru-RU" dirty="0"/>
          </a:p>
        </p:txBody>
      </p:sp>
      <p:sp>
        <p:nvSpPr>
          <p:cNvPr id="3" name="Текст 2"/>
          <p:cNvSpPr>
            <a:spLocks noGrp="1"/>
          </p:cNvSpPr>
          <p:nvPr>
            <p:ph type="body" idx="1"/>
          </p:nvPr>
        </p:nvSpPr>
        <p:spPr>
          <a:xfrm>
            <a:off x="677335" y="1547445"/>
            <a:ext cx="8596668" cy="4881489"/>
          </a:xfrm>
        </p:spPr>
        <p:txBody>
          <a:bodyPr>
            <a:normAutofit/>
          </a:bodyPr>
          <a:lstStyle/>
          <a:p>
            <a:r>
              <a:rPr lang="ru-RU" sz="2400" b="1" dirty="0" smtClean="0">
                <a:solidFill>
                  <a:srgbClr val="C00000"/>
                </a:solidFill>
              </a:rPr>
              <a:t>Первое условие – объём текста</a:t>
            </a:r>
            <a:endParaRPr lang="ru-RU" sz="2400" dirty="0" smtClean="0">
              <a:solidFill>
                <a:srgbClr val="C00000"/>
              </a:solidFill>
            </a:endParaRPr>
          </a:p>
          <a:p>
            <a:r>
              <a:rPr lang="ru-RU" sz="2400" dirty="0" smtClean="0"/>
              <a:t>Для 1-2 классов объем текста может составлять 50-70 слов, для 3-4 классов – 150-200 слов. </a:t>
            </a:r>
          </a:p>
          <a:p>
            <a:endParaRPr lang="ru-RU" sz="2400" dirty="0" smtClean="0"/>
          </a:p>
          <a:p>
            <a:r>
              <a:rPr lang="ru-RU" sz="2400" b="1" dirty="0" smtClean="0">
                <a:solidFill>
                  <a:srgbClr val="C00000"/>
                </a:solidFill>
              </a:rPr>
              <a:t>Второе условие – определение вида текста</a:t>
            </a:r>
            <a:endParaRPr lang="ru-RU" sz="2400" dirty="0" smtClean="0">
              <a:solidFill>
                <a:srgbClr val="C00000"/>
              </a:solidFill>
            </a:endParaRPr>
          </a:p>
          <a:p>
            <a:r>
              <a:rPr lang="ru-RU" sz="2400" dirty="0" smtClean="0"/>
              <a:t>В заданиях ВПР тексты даются либо художественные, либо научно-познавательные.</a:t>
            </a:r>
          </a:p>
          <a:p>
            <a:endParaRPr lang="ru-RU" sz="2400" dirty="0" smtClean="0"/>
          </a:p>
          <a:p>
            <a:r>
              <a:rPr lang="ru-RU" sz="2400" b="1" dirty="0" smtClean="0">
                <a:solidFill>
                  <a:srgbClr val="C00000"/>
                </a:solidFill>
              </a:rPr>
              <a:t>Третье условие – определение местонахождения </a:t>
            </a:r>
            <a:r>
              <a:rPr lang="ru-RU" sz="2400" dirty="0" smtClean="0"/>
              <a:t>основной мысли.</a:t>
            </a:r>
          </a:p>
          <a:p>
            <a:endParaRPr lang="ru-R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5" y="609600"/>
            <a:ext cx="8596668" cy="649574"/>
          </a:xfrm>
        </p:spPr>
        <p:txBody>
          <a:bodyPr>
            <a:noAutofit/>
          </a:bodyPr>
          <a:lstStyle/>
          <a:p>
            <a:pPr algn="r"/>
            <a:r>
              <a:rPr lang="ru-RU" sz="6600" b="1" dirty="0" smtClean="0"/>
              <a:t>ВПР</a:t>
            </a:r>
            <a:endParaRPr lang="ru-RU" sz="6600" b="1" dirty="0"/>
          </a:p>
        </p:txBody>
      </p:sp>
      <p:sp>
        <p:nvSpPr>
          <p:cNvPr id="3" name="Текст 2"/>
          <p:cNvSpPr>
            <a:spLocks noGrp="1"/>
          </p:cNvSpPr>
          <p:nvPr>
            <p:ph type="body" idx="1"/>
          </p:nvPr>
        </p:nvSpPr>
        <p:spPr>
          <a:xfrm>
            <a:off x="677335" y="1873770"/>
            <a:ext cx="8596668" cy="3897443"/>
          </a:xfrm>
        </p:spPr>
        <p:txBody>
          <a:bodyPr/>
          <a:lstStyle/>
          <a:p>
            <a:endParaRPr lang="ru-RU" dirty="0"/>
          </a:p>
        </p:txBody>
      </p:sp>
      <p:pic>
        <p:nvPicPr>
          <p:cNvPr id="4" name="Рисунок 3"/>
          <p:cNvPicPr/>
          <p:nvPr/>
        </p:nvPicPr>
        <p:blipFill>
          <a:blip r:embed="rId2" cstate="print"/>
          <a:srcRect l="3267" t="16337" r="33562" b="7422"/>
          <a:stretch>
            <a:fillRect/>
          </a:stretch>
        </p:blipFill>
        <p:spPr bwMode="auto">
          <a:xfrm>
            <a:off x="404225" y="376237"/>
            <a:ext cx="6052846" cy="6291849"/>
          </a:xfrm>
          <a:prstGeom prst="rect">
            <a:avLst/>
          </a:prstGeom>
          <a:noFill/>
          <a:ln w="9525">
            <a:noFill/>
            <a:miter lim="800000"/>
            <a:headEnd/>
            <a:tailEnd/>
          </a:ln>
        </p:spPr>
      </p:pic>
    </p:spTree>
    <p:extLst>
      <p:ext uri="{BB962C8B-B14F-4D97-AF65-F5344CB8AC3E}">
        <p14:creationId xmlns:p14="http://schemas.microsoft.com/office/powerpoint/2010/main" xmlns="" val="256174500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5" y="609600"/>
            <a:ext cx="8596668" cy="783102"/>
          </a:xfrm>
        </p:spPr>
        <p:txBody>
          <a:bodyPr>
            <a:normAutofit fontScale="90000"/>
          </a:bodyPr>
          <a:lstStyle/>
          <a:p>
            <a:r>
              <a:rPr lang="ru-RU" sz="3100" b="1" i="1" dirty="0" smtClean="0"/>
              <a:t>Тексты, в которых основная мысль сформулирована автором (явная информация)</a:t>
            </a:r>
            <a:r>
              <a:rPr lang="ru-RU" dirty="0" smtClean="0"/>
              <a:t/>
            </a:r>
            <a:br>
              <a:rPr lang="ru-RU" dirty="0" smtClean="0"/>
            </a:br>
            <a:endParaRPr lang="ru-RU" dirty="0"/>
          </a:p>
        </p:txBody>
      </p:sp>
      <p:sp>
        <p:nvSpPr>
          <p:cNvPr id="3" name="Текст 2"/>
          <p:cNvSpPr>
            <a:spLocks noGrp="1"/>
          </p:cNvSpPr>
          <p:nvPr>
            <p:ph type="body" idx="1"/>
          </p:nvPr>
        </p:nvSpPr>
        <p:spPr>
          <a:xfrm>
            <a:off x="677335" y="1350498"/>
            <a:ext cx="8596668" cy="5120640"/>
          </a:xfrm>
        </p:spPr>
        <p:txBody>
          <a:bodyPr>
            <a:normAutofit fontScale="92500" lnSpcReduction="20000"/>
          </a:bodyPr>
          <a:lstStyle/>
          <a:p>
            <a:r>
              <a:rPr lang="ru-RU" dirty="0" smtClean="0"/>
              <a:t> </a:t>
            </a:r>
          </a:p>
          <a:p>
            <a:r>
              <a:rPr lang="ru-RU" b="1" i="1" dirty="0" smtClean="0"/>
              <a:t>Текст № 1</a:t>
            </a:r>
            <a:endParaRPr lang="ru-RU" dirty="0" smtClean="0"/>
          </a:p>
          <a:p>
            <a:r>
              <a:rPr lang="ru-RU" dirty="0" smtClean="0"/>
              <a:t>(1)Каждые три секунды на нашей планете съедают одну порцию мороженого! (2)Сейчас это самый любимый десерт детей и взрослых всего мира, поэтому </a:t>
            </a:r>
            <a:r>
              <a:rPr lang="ru-RU" b="1" i="1" dirty="0" smtClean="0">
                <a:solidFill>
                  <a:srgbClr val="C00000"/>
                </a:solidFill>
              </a:rPr>
              <a:t>в каждой стране есть занимательные истории о мороженом.</a:t>
            </a:r>
            <a:endParaRPr lang="ru-RU" dirty="0" smtClean="0">
              <a:solidFill>
                <a:srgbClr val="C00000"/>
              </a:solidFill>
            </a:endParaRPr>
          </a:p>
          <a:p>
            <a:r>
              <a:rPr lang="ru-RU" dirty="0" smtClean="0"/>
              <a:t>(3)Родиной мороженого считают Китай: там мороженое было лакомством императоров. (4)Тогда оно больше напоминало фруктовый лёд. (5)В Европу секрет рецепта мороженого привёз итальянский путешественник Марко Поло. (6)Оно долго оставалось государственной тайной Италии. (7)Затем знатная итальянка вышла замуж за французского короля и познакомила с мороженым Францию. (8)В Америке придумали вафельный стаканчик. (9)Как-то на ярмарке у продавца мороженого закончились бумажные блюдца, на которых он подавал свой товар. (10)Не растерявшись, он попросил у торговавшего рядом продавца его продукцию – горячие вафли. (11)Продавцы свернули вафли рожком и наполнили его мороженым, подарив миру новое лакомство.</a:t>
            </a:r>
          </a:p>
          <a:p>
            <a:r>
              <a:rPr lang="ru-RU" dirty="0" smtClean="0"/>
              <a:t>(12)В России, где льдом и холодом никого не удивишь, тоже было своё мороженое. (13)В деревнях Сибири хозяйки замораживали молоко, потом мелко его стругали, посыпали ледяные стружки ягодами и подавали к столу.</a:t>
            </a:r>
          </a:p>
          <a:p>
            <a:r>
              <a:rPr lang="ru-RU" dirty="0" smtClean="0"/>
              <a:t>(По Д. Арсеньевой)</a:t>
            </a:r>
          </a:p>
          <a:p>
            <a:r>
              <a:rPr lang="ru-RU" dirty="0" smtClean="0"/>
              <a:t> </a:t>
            </a:r>
          </a:p>
          <a:p>
            <a:endParaRPr lang="ru-RU"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5" y="609600"/>
            <a:ext cx="8596668" cy="740898"/>
          </a:xfrm>
        </p:spPr>
        <p:txBody>
          <a:bodyPr>
            <a:normAutofit fontScale="90000"/>
          </a:bodyPr>
          <a:lstStyle/>
          <a:p>
            <a:r>
              <a:rPr lang="ru-RU" sz="3100" b="1" i="1" dirty="0" smtClean="0"/>
              <a:t>Тексты, в которых основная мысль сформулирована автором (явная информация)</a:t>
            </a:r>
            <a:r>
              <a:rPr lang="ru-RU" dirty="0" smtClean="0"/>
              <a:t/>
            </a:r>
            <a:br>
              <a:rPr lang="ru-RU" dirty="0" smtClean="0"/>
            </a:br>
            <a:endParaRPr lang="ru-RU" dirty="0"/>
          </a:p>
        </p:txBody>
      </p:sp>
      <p:sp>
        <p:nvSpPr>
          <p:cNvPr id="3" name="Текст 2"/>
          <p:cNvSpPr>
            <a:spLocks noGrp="1"/>
          </p:cNvSpPr>
          <p:nvPr>
            <p:ph type="body" idx="1"/>
          </p:nvPr>
        </p:nvSpPr>
        <p:spPr>
          <a:xfrm>
            <a:off x="677335" y="1448972"/>
            <a:ext cx="8987170" cy="5078437"/>
          </a:xfrm>
        </p:spPr>
        <p:txBody>
          <a:bodyPr>
            <a:normAutofit fontScale="62500" lnSpcReduction="20000"/>
          </a:bodyPr>
          <a:lstStyle/>
          <a:p>
            <a:r>
              <a:rPr lang="ru-RU" sz="2600" b="1" i="1" dirty="0" smtClean="0"/>
              <a:t>Текст № 2</a:t>
            </a:r>
            <a:endParaRPr lang="ru-RU" sz="2600" dirty="0" smtClean="0"/>
          </a:p>
          <a:p>
            <a:r>
              <a:rPr lang="ru-RU" sz="2600" dirty="0" smtClean="0"/>
              <a:t>(1)Этот мальчик и эта птица живут на острове Беринга. (2)Человек и птица не видели земли, кроме острова, окружённого водой Тихого океана. (3)Мальчика зовут Володя; он живёт в деревянном доме островного посёлка, ходит в школу. (4)Большая чайка живёт на берегу большой колонии таких же чаек, которые целый день кричат, дерутся, летают над самым прибоем, охотятся, а вечером вся колония собирается на ночлег.</a:t>
            </a:r>
          </a:p>
          <a:p>
            <a:r>
              <a:rPr lang="ru-RU" sz="2600" dirty="0" smtClean="0"/>
              <a:t>(5)Мы шли с Володей вечером у самой воды и распугали чаек, они загалдели и поднялись: сотни птиц с огромными, как у орлов, крыльями полетели вдоль берега. (6)Но одна чайка вдруг отделилась от стаи. (7)Летит к нам, опускается. (8)Я отпрянул – птица села на плечо моему спутнику. (9)Володя остановился; чайка сложила крылья и спокойно стала оглядываться, а мальчик не выражал удивления…</a:t>
            </a:r>
          </a:p>
          <a:p>
            <a:r>
              <a:rPr lang="ru-RU" sz="2600" dirty="0" smtClean="0"/>
              <a:t>(10)Весной Володя подобрал на берегу обессилевшего, мокрого, не умевшего летать птенца, отогрел, высушил и оставил дома. (11)Аккуратно кормил, ходил с приёмышем к берегу. (12)Чайка выросла и вернулась в свою колонию, но что-то осталось в памяти вольной птицы. (13)Иногда она прилетает и долго сидит на крыше бревенчатой избы, а когда Володя приходит на берег – чайка узнаёт его. (14)Если поблизости немного людей, птица опускается Володе на плечо. (15) </a:t>
            </a:r>
            <a:r>
              <a:rPr lang="ru-RU" sz="2600" b="1" i="1" dirty="0" smtClean="0">
                <a:solidFill>
                  <a:srgbClr val="C00000"/>
                </a:solidFill>
              </a:rPr>
              <a:t>У дружбы великое множество путей…</a:t>
            </a:r>
            <a:endParaRPr lang="ru-RU" sz="2600" dirty="0" smtClean="0">
              <a:solidFill>
                <a:srgbClr val="C00000"/>
              </a:solidFill>
            </a:endParaRPr>
          </a:p>
          <a:p>
            <a:r>
              <a:rPr lang="ru-RU" sz="2600" dirty="0" smtClean="0"/>
              <a:t>(По В. </a:t>
            </a:r>
            <a:r>
              <a:rPr lang="ru-RU" sz="2600" dirty="0" err="1" smtClean="0"/>
              <a:t>Пескову</a:t>
            </a:r>
            <a:r>
              <a:rPr lang="ru-RU" sz="2600" dirty="0" smtClean="0"/>
              <a:t>)</a:t>
            </a:r>
          </a:p>
          <a:p>
            <a:endParaRPr lang="ru-RU"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609600"/>
            <a:ext cx="9578013" cy="951914"/>
          </a:xfrm>
        </p:spPr>
        <p:txBody>
          <a:bodyPr>
            <a:noAutofit/>
          </a:bodyPr>
          <a:lstStyle/>
          <a:p>
            <a:r>
              <a:rPr lang="ru-RU" sz="2800" b="1" i="1" dirty="0" smtClean="0"/>
              <a:t>Тексты, в которых основная мысль не сформулирована автором (скрытая информация)</a:t>
            </a:r>
            <a:r>
              <a:rPr lang="ru-RU" sz="2800" dirty="0" smtClean="0"/>
              <a:t/>
            </a:r>
            <a:br>
              <a:rPr lang="ru-RU" sz="2800" dirty="0" smtClean="0"/>
            </a:br>
            <a:endParaRPr lang="ru-RU" sz="2800" dirty="0"/>
          </a:p>
        </p:txBody>
      </p:sp>
      <p:sp>
        <p:nvSpPr>
          <p:cNvPr id="3" name="Текст 2"/>
          <p:cNvSpPr>
            <a:spLocks noGrp="1"/>
          </p:cNvSpPr>
          <p:nvPr>
            <p:ph type="body" idx="1"/>
          </p:nvPr>
        </p:nvSpPr>
        <p:spPr>
          <a:xfrm>
            <a:off x="677335" y="1519311"/>
            <a:ext cx="9057508" cy="4522051"/>
          </a:xfrm>
        </p:spPr>
        <p:txBody>
          <a:bodyPr>
            <a:normAutofit lnSpcReduction="10000"/>
          </a:bodyPr>
          <a:lstStyle/>
          <a:p>
            <a:r>
              <a:rPr lang="ru-RU" b="1" i="1" dirty="0" smtClean="0"/>
              <a:t>Текст № 3</a:t>
            </a:r>
            <a:endParaRPr lang="ru-RU" dirty="0" smtClean="0"/>
          </a:p>
          <a:p>
            <a:r>
              <a:rPr lang="ru-RU" dirty="0" smtClean="0"/>
              <a:t> (1)У моей бабушки был когда-то очень </a:t>
            </a:r>
            <a:r>
              <a:rPr lang="ru-RU" b="1" i="1" dirty="0" smtClean="0">
                <a:solidFill>
                  <a:srgbClr val="C00000"/>
                </a:solidFill>
              </a:rPr>
              <a:t>умный кот</a:t>
            </a:r>
            <a:r>
              <a:rPr lang="ru-RU" dirty="0" smtClean="0">
                <a:solidFill>
                  <a:srgbClr val="C00000"/>
                </a:solidFill>
              </a:rPr>
              <a:t> </a:t>
            </a:r>
            <a:r>
              <a:rPr lang="ru-RU" dirty="0" smtClean="0"/>
              <a:t>по имени </a:t>
            </a:r>
            <a:r>
              <a:rPr lang="ru-RU" dirty="0" err="1" smtClean="0"/>
              <a:t>Барсик</a:t>
            </a:r>
            <a:r>
              <a:rPr lang="ru-RU" dirty="0" smtClean="0"/>
              <a:t>. (2)Всё лето они с бабушкой проводили на даче. (3)А на соседском участке обитал </a:t>
            </a:r>
            <a:r>
              <a:rPr lang="ru-RU" b="1" i="1" dirty="0" smtClean="0">
                <a:solidFill>
                  <a:srgbClr val="C00000"/>
                </a:solidFill>
              </a:rPr>
              <a:t>огромный злой пёс</a:t>
            </a:r>
            <a:r>
              <a:rPr lang="ru-RU" dirty="0" smtClean="0">
                <a:solidFill>
                  <a:srgbClr val="C00000"/>
                </a:solidFill>
              </a:rPr>
              <a:t> </a:t>
            </a:r>
            <a:r>
              <a:rPr lang="ru-RU" dirty="0" smtClean="0"/>
              <a:t>по кличке Рекс, который </a:t>
            </a:r>
            <a:r>
              <a:rPr lang="ru-RU" b="1" i="1" dirty="0" smtClean="0">
                <a:solidFill>
                  <a:srgbClr val="C00000"/>
                </a:solidFill>
              </a:rPr>
              <a:t>никому проходу не давал</a:t>
            </a:r>
            <a:r>
              <a:rPr lang="ru-RU" dirty="0" smtClean="0"/>
              <a:t>, особенно котам.</a:t>
            </a:r>
          </a:p>
          <a:p>
            <a:r>
              <a:rPr lang="ru-RU" dirty="0" smtClean="0"/>
              <a:t>(4)И вот решили как-то соседи поменять забор между дачами. (5)Старый забор снесли, а новый ещё не поставили. (6)Рекс должен был находиться на привязи. (7)Но то ли хозяева забыли и не посадили его на привязь, то ли он сам её оборвал… (8)Одним словом, </a:t>
            </a:r>
            <a:r>
              <a:rPr lang="ru-RU" b="1" i="1" dirty="0" smtClean="0">
                <a:solidFill>
                  <a:srgbClr val="C00000"/>
                </a:solidFill>
              </a:rPr>
              <a:t>хулиган вырвался</a:t>
            </a:r>
            <a:r>
              <a:rPr lang="ru-RU" dirty="0" smtClean="0">
                <a:solidFill>
                  <a:srgbClr val="C00000"/>
                </a:solidFill>
              </a:rPr>
              <a:t> </a:t>
            </a:r>
            <a:r>
              <a:rPr lang="ru-RU" dirty="0" smtClean="0"/>
              <a:t>на свободу и прямиком побежал на наш участок. (9)Беспечный </a:t>
            </a:r>
            <a:r>
              <a:rPr lang="ru-RU" dirty="0" err="1" smtClean="0"/>
              <a:t>Барсик</a:t>
            </a:r>
            <a:r>
              <a:rPr lang="ru-RU" dirty="0" smtClean="0"/>
              <a:t> сидел на деревянном крылечке. (10)Рекс увидел кота и рванул прямо к нему. (11)У бабушки на душе похолодело от страха за любимца.</a:t>
            </a:r>
          </a:p>
          <a:p>
            <a:r>
              <a:rPr lang="ru-RU" dirty="0" smtClean="0"/>
              <a:t>(12)А </a:t>
            </a:r>
            <a:r>
              <a:rPr lang="ru-RU" dirty="0" err="1" smtClean="0"/>
              <a:t>Барсик</a:t>
            </a:r>
            <a:r>
              <a:rPr lang="ru-RU" dirty="0" smtClean="0"/>
              <a:t> и </a:t>
            </a:r>
            <a:r>
              <a:rPr lang="ru-RU" b="1" i="1" dirty="0" smtClean="0">
                <a:solidFill>
                  <a:srgbClr val="C00000"/>
                </a:solidFill>
              </a:rPr>
              <a:t>ухом не повёл</a:t>
            </a:r>
            <a:r>
              <a:rPr lang="ru-RU" dirty="0" smtClean="0"/>
              <a:t>, сидит себе и </a:t>
            </a:r>
            <a:r>
              <a:rPr lang="ru-RU" b="1" i="1" dirty="0" smtClean="0">
                <a:solidFill>
                  <a:srgbClr val="C00000"/>
                </a:solidFill>
              </a:rPr>
              <a:t>пристально смотрит</a:t>
            </a:r>
            <a:r>
              <a:rPr lang="ru-RU" dirty="0" smtClean="0">
                <a:solidFill>
                  <a:srgbClr val="C00000"/>
                </a:solidFill>
              </a:rPr>
              <a:t> </a:t>
            </a:r>
            <a:r>
              <a:rPr lang="ru-RU" dirty="0" smtClean="0"/>
              <a:t>на приближающуюся овчарку. (13)Рекс подбежал совсем близко и </a:t>
            </a:r>
            <a:r>
              <a:rPr lang="ru-RU" b="1" i="1" dirty="0" smtClean="0">
                <a:solidFill>
                  <a:srgbClr val="C00000"/>
                </a:solidFill>
              </a:rPr>
              <a:t>вдруг засмущался</a:t>
            </a:r>
            <a:r>
              <a:rPr lang="ru-RU" dirty="0" smtClean="0">
                <a:solidFill>
                  <a:srgbClr val="C00000"/>
                </a:solidFill>
              </a:rPr>
              <a:t> </a:t>
            </a:r>
            <a:r>
              <a:rPr lang="ru-RU" b="1" i="1" dirty="0" smtClean="0">
                <a:solidFill>
                  <a:srgbClr val="C00000"/>
                </a:solidFill>
              </a:rPr>
              <a:t>от</a:t>
            </a:r>
            <a:r>
              <a:rPr lang="ru-RU" dirty="0" smtClean="0">
                <a:solidFill>
                  <a:srgbClr val="C00000"/>
                </a:solidFill>
              </a:rPr>
              <a:t> </a:t>
            </a:r>
            <a:r>
              <a:rPr lang="ru-RU" dirty="0" smtClean="0"/>
              <a:t>такой кошачьей </a:t>
            </a:r>
            <a:r>
              <a:rPr lang="ru-RU" b="1" i="1" dirty="0" smtClean="0">
                <a:solidFill>
                  <a:srgbClr val="C00000"/>
                </a:solidFill>
              </a:rPr>
              <a:t>храбрости</a:t>
            </a:r>
            <a:r>
              <a:rPr lang="ru-RU" dirty="0" smtClean="0"/>
              <a:t> и </a:t>
            </a:r>
            <a:r>
              <a:rPr lang="ru-RU" b="1" i="1" dirty="0" smtClean="0">
                <a:solidFill>
                  <a:srgbClr val="C00000"/>
                </a:solidFill>
              </a:rPr>
              <a:t>уверенности</a:t>
            </a:r>
            <a:r>
              <a:rPr lang="ru-RU" b="1" i="1" dirty="0" smtClean="0"/>
              <a:t>.</a:t>
            </a:r>
            <a:r>
              <a:rPr lang="ru-RU" dirty="0" smtClean="0"/>
              <a:t> (14)Пёс аккуратно, даже</a:t>
            </a:r>
            <a:r>
              <a:rPr lang="ru-RU" dirty="0" smtClean="0">
                <a:solidFill>
                  <a:srgbClr val="C00000"/>
                </a:solidFill>
              </a:rPr>
              <a:t> </a:t>
            </a:r>
            <a:r>
              <a:rPr lang="ru-RU" b="1" i="1" dirty="0" smtClean="0">
                <a:solidFill>
                  <a:srgbClr val="C00000"/>
                </a:solidFill>
              </a:rPr>
              <a:t>с </a:t>
            </a:r>
            <a:r>
              <a:rPr lang="ru-RU" dirty="0" smtClean="0"/>
              <a:t>каким-то </a:t>
            </a:r>
            <a:r>
              <a:rPr lang="ru-RU" b="1" i="1" dirty="0" smtClean="0">
                <a:solidFill>
                  <a:srgbClr val="C00000"/>
                </a:solidFill>
              </a:rPr>
              <a:t>уважением</a:t>
            </a:r>
            <a:r>
              <a:rPr lang="ru-RU" dirty="0" smtClean="0">
                <a:solidFill>
                  <a:srgbClr val="C00000"/>
                </a:solidFill>
              </a:rPr>
              <a:t> </a:t>
            </a:r>
            <a:r>
              <a:rPr lang="ru-RU" b="1" i="1" dirty="0" smtClean="0">
                <a:solidFill>
                  <a:srgbClr val="C00000"/>
                </a:solidFill>
              </a:rPr>
              <a:t>обнюхал</a:t>
            </a:r>
            <a:r>
              <a:rPr lang="ru-RU" dirty="0" smtClean="0">
                <a:solidFill>
                  <a:srgbClr val="C00000"/>
                </a:solidFill>
              </a:rPr>
              <a:t> </a:t>
            </a:r>
            <a:r>
              <a:rPr lang="ru-RU" dirty="0" err="1" smtClean="0"/>
              <a:t>Барсика</a:t>
            </a:r>
            <a:r>
              <a:rPr lang="ru-RU" dirty="0" smtClean="0"/>
              <a:t> и быстренько </a:t>
            </a:r>
            <a:r>
              <a:rPr lang="ru-RU" b="1" i="1" dirty="0" smtClean="0">
                <a:solidFill>
                  <a:srgbClr val="C00000"/>
                </a:solidFill>
              </a:rPr>
              <a:t>убрался с его территории</a:t>
            </a:r>
            <a:r>
              <a:rPr lang="ru-RU" dirty="0" smtClean="0">
                <a:solidFill>
                  <a:srgbClr val="C00000"/>
                </a:solidFill>
              </a:rPr>
              <a:t>.</a:t>
            </a:r>
          </a:p>
          <a:p>
            <a:endParaRPr lang="ru-RU"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5" y="609600"/>
            <a:ext cx="8596668" cy="881575"/>
          </a:xfrm>
        </p:spPr>
        <p:txBody>
          <a:bodyPr/>
          <a:lstStyle/>
          <a:p>
            <a:pPr algn="ctr"/>
            <a:r>
              <a:rPr lang="ru-RU" b="1" dirty="0" smtClean="0"/>
              <a:t>ПЛАН (задание № 4 ВПР)</a:t>
            </a:r>
            <a:endParaRPr lang="ru-RU" dirty="0"/>
          </a:p>
        </p:txBody>
      </p:sp>
      <p:sp>
        <p:nvSpPr>
          <p:cNvPr id="3" name="Текст 2"/>
          <p:cNvSpPr>
            <a:spLocks noGrp="1"/>
          </p:cNvSpPr>
          <p:nvPr>
            <p:ph type="body" idx="1"/>
          </p:nvPr>
        </p:nvSpPr>
        <p:spPr>
          <a:xfrm>
            <a:off x="677335" y="1730326"/>
            <a:ext cx="8325988" cy="1209822"/>
          </a:xfrm>
        </p:spPr>
        <p:txBody>
          <a:bodyPr>
            <a:noAutofit/>
          </a:bodyPr>
          <a:lstStyle/>
          <a:p>
            <a:r>
              <a:rPr lang="ru-RU" sz="2400" b="1" i="1" dirty="0" smtClean="0">
                <a:solidFill>
                  <a:srgbClr val="C00000"/>
                </a:solidFill>
              </a:rPr>
              <a:t>Упражнение № 1</a:t>
            </a:r>
            <a:endParaRPr lang="ru-RU" sz="2400" b="1" dirty="0" smtClean="0">
              <a:solidFill>
                <a:srgbClr val="C00000"/>
              </a:solidFill>
            </a:endParaRPr>
          </a:p>
          <a:p>
            <a:r>
              <a:rPr lang="ru-RU" sz="2400" dirty="0" smtClean="0"/>
              <a:t>Определи, какая информация является дополнительной (Д), а какая основной (О). </a:t>
            </a:r>
            <a:endParaRPr lang="ru-RU" sz="2400" dirty="0"/>
          </a:p>
        </p:txBody>
      </p:sp>
      <p:graphicFrame>
        <p:nvGraphicFramePr>
          <p:cNvPr id="5" name="Таблица 4"/>
          <p:cNvGraphicFramePr>
            <a:graphicFrameLocks noGrp="1"/>
          </p:cNvGraphicFramePr>
          <p:nvPr/>
        </p:nvGraphicFramePr>
        <p:xfrm>
          <a:off x="590843" y="3179298"/>
          <a:ext cx="8426547" cy="3413039"/>
        </p:xfrm>
        <a:graphic>
          <a:graphicData uri="http://schemas.openxmlformats.org/drawingml/2006/table">
            <a:tbl>
              <a:tblPr firstRow="1" bandRow="1">
                <a:tableStyleId>{5C22544A-7EE6-4342-B048-85BDC9FD1C3A}</a:tableStyleId>
              </a:tblPr>
              <a:tblGrid>
                <a:gridCol w="6197302"/>
                <a:gridCol w="2229245"/>
              </a:tblGrid>
              <a:tr h="409662">
                <a:tc>
                  <a:txBody>
                    <a:bodyPr/>
                    <a:lstStyle/>
                    <a:p>
                      <a:pPr algn="ctr"/>
                      <a:r>
                        <a:rPr lang="ru-RU" dirty="0" smtClean="0">
                          <a:solidFill>
                            <a:schemeClr val="tx1"/>
                          </a:solidFill>
                        </a:rPr>
                        <a:t>ИНФОРМАЦИЯ</a:t>
                      </a:r>
                      <a:endParaRPr lang="ru-RU" dirty="0">
                        <a:solidFill>
                          <a:schemeClr val="tx1"/>
                        </a:solidFill>
                      </a:endParaRPr>
                    </a:p>
                  </a:txBody>
                  <a:tcPr/>
                </a:tc>
                <a:tc>
                  <a:txBody>
                    <a:bodyPr/>
                    <a:lstStyle/>
                    <a:p>
                      <a:pPr algn="ctr"/>
                      <a:r>
                        <a:rPr lang="ru-RU" dirty="0" smtClean="0">
                          <a:solidFill>
                            <a:schemeClr val="tx1"/>
                          </a:solidFill>
                        </a:rPr>
                        <a:t>Д/О</a:t>
                      </a:r>
                      <a:endParaRPr lang="ru-RU" dirty="0">
                        <a:solidFill>
                          <a:schemeClr val="tx1"/>
                        </a:solidFill>
                      </a:endParaRPr>
                    </a:p>
                  </a:txBody>
                  <a:tcPr/>
                </a:tc>
              </a:tr>
              <a:tr h="716908">
                <a:tc>
                  <a:txBody>
                    <a:bodyPr/>
                    <a:lstStyle/>
                    <a:p>
                      <a:pPr algn="l"/>
                      <a:r>
                        <a:rPr lang="ru-RU" sz="1800" b="0" kern="1200" dirty="0" smtClean="0">
                          <a:solidFill>
                            <a:schemeClr val="tx1"/>
                          </a:solidFill>
                          <a:latin typeface="+mn-lt"/>
                          <a:ea typeface="+mn-ea"/>
                          <a:cs typeface="+mn-cs"/>
                        </a:rPr>
                        <a:t>Само слово «футбол» произошло от английского «фут» – «стопа» и «бол» – «мяч»</a:t>
                      </a:r>
                      <a:endParaRPr lang="ru-RU" b="0" dirty="0">
                        <a:solidFill>
                          <a:schemeClr val="tx1"/>
                        </a:solidFill>
                      </a:endParaRPr>
                    </a:p>
                  </a:txBody>
                  <a:tcPr/>
                </a:tc>
                <a:tc>
                  <a:txBody>
                    <a:bodyPr/>
                    <a:lstStyle/>
                    <a:p>
                      <a:pPr algn="l"/>
                      <a:endParaRPr lang="ru-RU" dirty="0">
                        <a:solidFill>
                          <a:schemeClr val="tx1"/>
                        </a:solidFill>
                      </a:endParaRPr>
                    </a:p>
                  </a:txBody>
                  <a:tcPr/>
                </a:tc>
              </a:tr>
              <a:tr h="482139">
                <a:tc>
                  <a:txBody>
                    <a:bodyPr/>
                    <a:lstStyle/>
                    <a:p>
                      <a:pPr algn="l"/>
                      <a:r>
                        <a:rPr lang="ru-RU" sz="1800" b="0" kern="1200" dirty="0" smtClean="0">
                          <a:solidFill>
                            <a:schemeClr val="tx1"/>
                          </a:solidFill>
                          <a:latin typeface="+mn-lt"/>
                          <a:ea typeface="+mn-ea"/>
                          <a:cs typeface="+mn-cs"/>
                        </a:rPr>
                        <a:t>Победа «ножного футбола»</a:t>
                      </a:r>
                      <a:endParaRPr lang="ru-RU" b="0" dirty="0">
                        <a:solidFill>
                          <a:schemeClr val="tx1"/>
                        </a:solidFill>
                      </a:endParaRPr>
                    </a:p>
                  </a:txBody>
                  <a:tcPr/>
                </a:tc>
                <a:tc>
                  <a:txBody>
                    <a:bodyPr/>
                    <a:lstStyle/>
                    <a:p>
                      <a:pPr algn="l"/>
                      <a:endParaRPr lang="ru-RU" dirty="0">
                        <a:solidFill>
                          <a:schemeClr val="tx1"/>
                        </a:solidFill>
                      </a:endParaRPr>
                    </a:p>
                  </a:txBody>
                  <a:tcPr/>
                </a:tc>
              </a:tr>
              <a:tr h="409662">
                <a:tc>
                  <a:txBody>
                    <a:bodyPr/>
                    <a:lstStyle/>
                    <a:p>
                      <a:pPr algn="l"/>
                      <a:r>
                        <a:rPr lang="ru-RU" sz="1800" b="0" kern="1200" dirty="0" smtClean="0">
                          <a:solidFill>
                            <a:schemeClr val="tx1"/>
                          </a:solidFill>
                          <a:latin typeface="+mn-lt"/>
                          <a:ea typeface="+mn-ea"/>
                          <a:cs typeface="+mn-cs"/>
                        </a:rPr>
                        <a:t>Первые футбольные правила</a:t>
                      </a:r>
                      <a:endParaRPr lang="ru-RU" b="0" dirty="0">
                        <a:solidFill>
                          <a:schemeClr val="tx1"/>
                        </a:solidFill>
                      </a:endParaRPr>
                    </a:p>
                  </a:txBody>
                  <a:tcPr/>
                </a:tc>
                <a:tc>
                  <a:txBody>
                    <a:bodyPr/>
                    <a:lstStyle/>
                    <a:p>
                      <a:pPr algn="l"/>
                      <a:endParaRPr lang="ru-RU" dirty="0">
                        <a:solidFill>
                          <a:schemeClr val="tx1"/>
                        </a:solidFill>
                      </a:endParaRPr>
                    </a:p>
                  </a:txBody>
                  <a:tcPr/>
                </a:tc>
              </a:tr>
              <a:tr h="409662">
                <a:tc>
                  <a:txBody>
                    <a:bodyPr/>
                    <a:lstStyle/>
                    <a:p>
                      <a:pPr algn="l"/>
                      <a:r>
                        <a:rPr lang="ru-RU" sz="1800" b="0" kern="1200" dirty="0" smtClean="0">
                          <a:solidFill>
                            <a:schemeClr val="tx1"/>
                          </a:solidFill>
                          <a:latin typeface="+mn-lt"/>
                          <a:ea typeface="+mn-ea"/>
                          <a:cs typeface="+mn-cs"/>
                        </a:rPr>
                        <a:t>Появление в воротах сетки-невода</a:t>
                      </a:r>
                      <a:endParaRPr lang="ru-RU" b="0" dirty="0">
                        <a:solidFill>
                          <a:schemeClr val="tx1"/>
                        </a:solidFill>
                      </a:endParaRPr>
                    </a:p>
                  </a:txBody>
                  <a:tcPr/>
                </a:tc>
                <a:tc>
                  <a:txBody>
                    <a:bodyPr/>
                    <a:lstStyle/>
                    <a:p>
                      <a:pPr algn="l"/>
                      <a:endParaRPr lang="ru-RU" dirty="0">
                        <a:solidFill>
                          <a:schemeClr val="tx1"/>
                        </a:solidFill>
                      </a:endParaRPr>
                    </a:p>
                  </a:txBody>
                  <a:tcPr/>
                </a:tc>
              </a:tr>
              <a:tr h="409662">
                <a:tc>
                  <a:txBody>
                    <a:bodyPr/>
                    <a:lstStyle/>
                    <a:p>
                      <a:pPr algn="l"/>
                      <a:r>
                        <a:rPr lang="ru-RU" sz="1800" b="0" kern="1200" dirty="0" smtClean="0">
                          <a:solidFill>
                            <a:schemeClr val="tx1"/>
                          </a:solidFill>
                          <a:latin typeface="+mn-lt"/>
                          <a:ea typeface="+mn-ea"/>
                          <a:cs typeface="+mn-cs"/>
                        </a:rPr>
                        <a:t>Шумные и непредсказуемые болельщики</a:t>
                      </a:r>
                      <a:endParaRPr lang="ru-RU" b="0" dirty="0">
                        <a:solidFill>
                          <a:schemeClr val="tx1"/>
                        </a:solidFill>
                      </a:endParaRPr>
                    </a:p>
                  </a:txBody>
                  <a:tcPr/>
                </a:tc>
                <a:tc>
                  <a:txBody>
                    <a:bodyPr/>
                    <a:lstStyle/>
                    <a:p>
                      <a:pPr algn="l"/>
                      <a:endParaRPr lang="ru-RU" dirty="0">
                        <a:solidFill>
                          <a:schemeClr val="tx1"/>
                        </a:solidFill>
                      </a:endParaRPr>
                    </a:p>
                  </a:txBody>
                  <a:tcPr/>
                </a:tc>
              </a:tr>
              <a:tr h="575344">
                <a:tc>
                  <a:txBody>
                    <a:bodyPr/>
                    <a:lstStyle/>
                    <a:p>
                      <a:pPr algn="l"/>
                      <a:r>
                        <a:rPr lang="ru-RU" sz="1800" b="0" kern="1200" dirty="0" smtClean="0">
                          <a:solidFill>
                            <a:schemeClr val="tx1"/>
                          </a:solidFill>
                          <a:latin typeface="+mn-lt"/>
                          <a:ea typeface="+mn-ea"/>
                          <a:cs typeface="+mn-cs"/>
                        </a:rPr>
                        <a:t>Самый зрелищный и любимый вид спорта во всем мире</a:t>
                      </a:r>
                      <a:endParaRPr lang="ru-RU" b="0" dirty="0">
                        <a:solidFill>
                          <a:schemeClr val="tx1"/>
                        </a:solidFill>
                      </a:endParaRPr>
                    </a:p>
                  </a:txBody>
                  <a:tcPr/>
                </a:tc>
                <a:tc>
                  <a:txBody>
                    <a:bodyPr/>
                    <a:lstStyle/>
                    <a:p>
                      <a:pPr algn="l"/>
                      <a:endParaRPr lang="ru-RU" dirty="0">
                        <a:solidFill>
                          <a:schemeClr val="tx1"/>
                        </a:solidFill>
                      </a:endParaRPr>
                    </a:p>
                  </a:txBody>
                  <a:tcPr/>
                </a:tc>
              </a:tr>
            </a:tbl>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5" y="609600"/>
            <a:ext cx="8596668" cy="1134794"/>
          </a:xfrm>
        </p:spPr>
        <p:txBody>
          <a:bodyPr/>
          <a:lstStyle/>
          <a:p>
            <a:pPr algn="ctr"/>
            <a:r>
              <a:rPr lang="ru-RU" b="1" dirty="0" smtClean="0"/>
              <a:t>ПЛАН (задание № 4 ВПР)</a:t>
            </a:r>
            <a:endParaRPr lang="ru-RU" dirty="0"/>
          </a:p>
        </p:txBody>
      </p:sp>
      <p:sp>
        <p:nvSpPr>
          <p:cNvPr id="3" name="Текст 2"/>
          <p:cNvSpPr>
            <a:spLocks noGrp="1"/>
          </p:cNvSpPr>
          <p:nvPr>
            <p:ph type="body" idx="1"/>
          </p:nvPr>
        </p:nvSpPr>
        <p:spPr>
          <a:xfrm>
            <a:off x="677335" y="1899138"/>
            <a:ext cx="8596668" cy="1603717"/>
          </a:xfrm>
        </p:spPr>
        <p:txBody>
          <a:bodyPr>
            <a:normAutofit lnSpcReduction="10000"/>
          </a:bodyPr>
          <a:lstStyle/>
          <a:p>
            <a:r>
              <a:rPr lang="ru-RU" sz="2400" b="1" i="1" dirty="0" smtClean="0">
                <a:solidFill>
                  <a:srgbClr val="C00000"/>
                </a:solidFill>
              </a:rPr>
              <a:t>Упражнение № 2</a:t>
            </a:r>
            <a:endParaRPr lang="ru-RU" sz="2400" b="1" dirty="0" smtClean="0">
              <a:solidFill>
                <a:srgbClr val="C00000"/>
              </a:solidFill>
            </a:endParaRPr>
          </a:p>
          <a:p>
            <a:r>
              <a:rPr lang="ru-RU" sz="2400" dirty="0" smtClean="0"/>
              <a:t>Укажи, какой(-</a:t>
            </a:r>
            <a:r>
              <a:rPr lang="ru-RU" sz="2400" dirty="0" err="1" smtClean="0"/>
              <a:t>ие</a:t>
            </a:r>
            <a:r>
              <a:rPr lang="ru-RU" sz="2400" dirty="0" smtClean="0"/>
              <a:t>) вариант(-</a:t>
            </a:r>
            <a:r>
              <a:rPr lang="ru-RU" sz="2400" dirty="0" err="1" smtClean="0"/>
              <a:t>ы</a:t>
            </a:r>
            <a:r>
              <a:rPr lang="ru-RU" sz="2400" dirty="0" smtClean="0"/>
              <a:t>) плана являет(-ют)</a:t>
            </a:r>
            <a:r>
              <a:rPr lang="ru-RU" sz="2400" dirty="0" err="1" smtClean="0"/>
              <a:t>ся</a:t>
            </a:r>
            <a:r>
              <a:rPr lang="ru-RU" sz="2400" dirty="0" smtClean="0"/>
              <a:t> неверным. Поставь знак </a:t>
            </a:r>
            <a:r>
              <a:rPr lang="ru-RU" sz="2400" dirty="0" smtClean="0">
                <a:sym typeface="Wingdings"/>
              </a:rPr>
              <a:t></a:t>
            </a:r>
            <a:r>
              <a:rPr lang="ru-RU" sz="2400" dirty="0" smtClean="0"/>
              <a:t>в специально отведенном месте.</a:t>
            </a:r>
          </a:p>
          <a:p>
            <a:endParaRPr lang="ru-RU" dirty="0"/>
          </a:p>
        </p:txBody>
      </p:sp>
      <p:graphicFrame>
        <p:nvGraphicFramePr>
          <p:cNvPr id="4" name="Таблица 3"/>
          <p:cNvGraphicFramePr>
            <a:graphicFrameLocks noGrp="1"/>
          </p:cNvGraphicFramePr>
          <p:nvPr/>
        </p:nvGraphicFramePr>
        <p:xfrm>
          <a:off x="562708" y="3291840"/>
          <a:ext cx="8595360" cy="3362178"/>
        </p:xfrm>
        <a:graphic>
          <a:graphicData uri="http://schemas.openxmlformats.org/drawingml/2006/table">
            <a:tbl>
              <a:tblPr firstRow="1" bandRow="1">
                <a:tableStyleId>{5C22544A-7EE6-4342-B048-85BDC9FD1C3A}</a:tableStyleId>
              </a:tblPr>
              <a:tblGrid>
                <a:gridCol w="4297680"/>
                <a:gridCol w="4297680"/>
              </a:tblGrid>
              <a:tr h="1681089">
                <a:tc>
                  <a:txBody>
                    <a:bodyPr/>
                    <a:lstStyle/>
                    <a:p>
                      <a:pPr fontAlgn="base"/>
                      <a:r>
                        <a:rPr lang="ru-RU" sz="2000" b="1" kern="1200" dirty="0" smtClean="0">
                          <a:solidFill>
                            <a:schemeClr val="tx1"/>
                          </a:solidFill>
                          <a:latin typeface="+mn-lt"/>
                          <a:ea typeface="+mn-ea"/>
                          <a:cs typeface="+mn-cs"/>
                        </a:rPr>
                        <a:t>Вариант 1) План:</a:t>
                      </a:r>
                    </a:p>
                    <a:p>
                      <a:pPr fontAlgn="base"/>
                      <a:r>
                        <a:rPr lang="ru-RU" sz="2000" b="1" kern="1200" dirty="0" smtClean="0">
                          <a:solidFill>
                            <a:schemeClr val="tx1"/>
                          </a:solidFill>
                          <a:latin typeface="+mn-lt"/>
                          <a:ea typeface="+mn-ea"/>
                          <a:cs typeface="+mn-cs"/>
                        </a:rPr>
                        <a:t>1) Разрешение спора</a:t>
                      </a:r>
                    </a:p>
                    <a:p>
                      <a:pPr fontAlgn="base"/>
                      <a:r>
                        <a:rPr lang="ru-RU" sz="2000" b="1" kern="1200" dirty="0" smtClean="0">
                          <a:solidFill>
                            <a:schemeClr val="tx1"/>
                          </a:solidFill>
                          <a:latin typeface="+mn-lt"/>
                          <a:ea typeface="+mn-ea"/>
                          <a:cs typeface="+mn-cs"/>
                        </a:rPr>
                        <a:t>2) Появление первых правил</a:t>
                      </a:r>
                    </a:p>
                    <a:p>
                      <a:r>
                        <a:rPr lang="ru-RU" sz="2000" b="1" kern="1200" dirty="0" smtClean="0">
                          <a:solidFill>
                            <a:schemeClr val="tx1"/>
                          </a:solidFill>
                          <a:latin typeface="+mn-lt"/>
                          <a:ea typeface="+mn-ea"/>
                          <a:cs typeface="+mn-cs"/>
                        </a:rPr>
                        <a:t>3) Самый любимый и зрелищный вид спорта</a:t>
                      </a:r>
                      <a:endParaRPr lang="ru-RU" sz="2000" dirty="0">
                        <a:solidFill>
                          <a:schemeClr val="tx1"/>
                        </a:solidFill>
                      </a:endParaRPr>
                    </a:p>
                  </a:txBody>
                  <a:tcPr/>
                </a:tc>
                <a:tc>
                  <a:txBody>
                    <a:bodyPr/>
                    <a:lstStyle/>
                    <a:p>
                      <a:pPr fontAlgn="base"/>
                      <a:r>
                        <a:rPr lang="ru-RU" sz="2000" b="1" kern="1200" dirty="0" smtClean="0">
                          <a:solidFill>
                            <a:schemeClr val="tx1"/>
                          </a:solidFill>
                          <a:latin typeface="+mn-lt"/>
                          <a:ea typeface="+mn-ea"/>
                          <a:cs typeface="+mn-cs"/>
                        </a:rPr>
                        <a:t>Вариант 2) План:</a:t>
                      </a:r>
                    </a:p>
                    <a:p>
                      <a:pPr fontAlgn="base"/>
                      <a:r>
                        <a:rPr lang="ru-RU" sz="2000" b="1" kern="1200" dirty="0" smtClean="0">
                          <a:solidFill>
                            <a:schemeClr val="tx1"/>
                          </a:solidFill>
                          <a:latin typeface="+mn-lt"/>
                          <a:ea typeface="+mn-ea"/>
                          <a:cs typeface="+mn-cs"/>
                        </a:rPr>
                        <a:t>1) Враждующие группировки</a:t>
                      </a:r>
                    </a:p>
                    <a:p>
                      <a:pPr fontAlgn="base"/>
                      <a:r>
                        <a:rPr lang="ru-RU" sz="2000" b="1" kern="1200" dirty="0" smtClean="0">
                          <a:solidFill>
                            <a:schemeClr val="tx1"/>
                          </a:solidFill>
                          <a:latin typeface="+mn-lt"/>
                          <a:ea typeface="+mn-ea"/>
                          <a:cs typeface="+mn-cs"/>
                        </a:rPr>
                        <a:t>2) Появление сетки на воротах</a:t>
                      </a:r>
                    </a:p>
                    <a:p>
                      <a:r>
                        <a:rPr lang="ru-RU" sz="2000" b="1" kern="1200" dirty="0" smtClean="0">
                          <a:solidFill>
                            <a:schemeClr val="tx1"/>
                          </a:solidFill>
                          <a:latin typeface="+mn-lt"/>
                          <a:ea typeface="+mn-ea"/>
                          <a:cs typeface="+mn-cs"/>
                        </a:rPr>
                        <a:t>3) Пагубное влияние футбола</a:t>
                      </a:r>
                      <a:endParaRPr lang="ru-RU" sz="2000" dirty="0">
                        <a:solidFill>
                          <a:schemeClr val="tx1"/>
                        </a:solidFill>
                      </a:endParaRPr>
                    </a:p>
                  </a:txBody>
                  <a:tcPr/>
                </a:tc>
              </a:tr>
              <a:tr h="1681089">
                <a:tc>
                  <a:txBody>
                    <a:bodyPr/>
                    <a:lstStyle/>
                    <a:p>
                      <a:pPr fontAlgn="base"/>
                      <a:r>
                        <a:rPr lang="ru-RU" sz="2000" b="1" kern="1200" dirty="0" smtClean="0">
                          <a:solidFill>
                            <a:schemeClr val="tx1"/>
                          </a:solidFill>
                          <a:latin typeface="+mn-lt"/>
                          <a:ea typeface="+mn-ea"/>
                          <a:cs typeface="+mn-cs"/>
                        </a:rPr>
                        <a:t>Вариант 3) План:</a:t>
                      </a:r>
                    </a:p>
                    <a:p>
                      <a:pPr fontAlgn="base"/>
                      <a:r>
                        <a:rPr lang="ru-RU" sz="2000" kern="1200" dirty="0" smtClean="0">
                          <a:solidFill>
                            <a:schemeClr val="tx1"/>
                          </a:solidFill>
                          <a:latin typeface="+mn-lt"/>
                          <a:ea typeface="+mn-ea"/>
                          <a:cs typeface="+mn-cs"/>
                        </a:rPr>
                        <a:t>1) Происхождение названия игры</a:t>
                      </a:r>
                    </a:p>
                    <a:p>
                      <a:pPr fontAlgn="base"/>
                      <a:r>
                        <a:rPr lang="ru-RU" sz="2000" kern="1200" dirty="0" smtClean="0">
                          <a:solidFill>
                            <a:schemeClr val="tx1"/>
                          </a:solidFill>
                          <a:latin typeface="+mn-lt"/>
                          <a:ea typeface="+mn-ea"/>
                          <a:cs typeface="+mn-cs"/>
                        </a:rPr>
                        <a:t>2) Первые правила</a:t>
                      </a:r>
                    </a:p>
                    <a:p>
                      <a:r>
                        <a:rPr lang="ru-RU" sz="2000" kern="1200" dirty="0" smtClean="0">
                          <a:solidFill>
                            <a:schemeClr val="tx1"/>
                          </a:solidFill>
                          <a:latin typeface="+mn-lt"/>
                          <a:ea typeface="+mn-ea"/>
                          <a:cs typeface="+mn-cs"/>
                        </a:rPr>
                        <a:t>3) Издание указа</a:t>
                      </a:r>
                      <a:endParaRPr lang="ru-RU" sz="2000" dirty="0">
                        <a:solidFill>
                          <a:schemeClr val="tx1"/>
                        </a:solidFill>
                      </a:endParaRPr>
                    </a:p>
                  </a:txBody>
                  <a:tcPr/>
                </a:tc>
                <a:tc>
                  <a:txBody>
                    <a:bodyPr/>
                    <a:lstStyle/>
                    <a:p>
                      <a:pPr fontAlgn="base"/>
                      <a:r>
                        <a:rPr lang="ru-RU" sz="2000" b="1" kern="1200" dirty="0" smtClean="0">
                          <a:solidFill>
                            <a:schemeClr val="tx1"/>
                          </a:solidFill>
                          <a:latin typeface="+mn-lt"/>
                          <a:ea typeface="+mn-ea"/>
                          <a:cs typeface="+mn-cs"/>
                        </a:rPr>
                        <a:t>Вариант 4) План:</a:t>
                      </a:r>
                    </a:p>
                    <a:p>
                      <a:pPr fontAlgn="base"/>
                      <a:r>
                        <a:rPr lang="ru-RU" sz="2000" kern="1200" dirty="0" smtClean="0">
                          <a:solidFill>
                            <a:schemeClr val="tx1"/>
                          </a:solidFill>
                          <a:latin typeface="+mn-lt"/>
                          <a:ea typeface="+mn-ea"/>
                          <a:cs typeface="+mn-cs"/>
                        </a:rPr>
                        <a:t>1) Победа сторонников «ножного футбола»</a:t>
                      </a:r>
                    </a:p>
                    <a:p>
                      <a:pPr fontAlgn="base"/>
                      <a:r>
                        <a:rPr lang="ru-RU" sz="2000" kern="1200" dirty="0" smtClean="0">
                          <a:solidFill>
                            <a:schemeClr val="tx1"/>
                          </a:solidFill>
                          <a:latin typeface="+mn-lt"/>
                          <a:ea typeface="+mn-ea"/>
                          <a:cs typeface="+mn-cs"/>
                        </a:rPr>
                        <a:t>2) Первые футбольные правила</a:t>
                      </a:r>
                    </a:p>
                    <a:p>
                      <a:pPr fontAlgn="base"/>
                      <a:r>
                        <a:rPr lang="ru-RU" sz="2000" kern="1200" dirty="0" smtClean="0">
                          <a:solidFill>
                            <a:schemeClr val="tx1"/>
                          </a:solidFill>
                          <a:latin typeface="+mn-lt"/>
                          <a:ea typeface="+mn-ea"/>
                          <a:cs typeface="+mn-cs"/>
                        </a:rPr>
                        <a:t>3) Запрет футбола</a:t>
                      </a:r>
                      <a:endParaRPr lang="ru-RU" sz="2000" kern="1200" dirty="0">
                        <a:solidFill>
                          <a:schemeClr val="tx1"/>
                        </a:solidFill>
                        <a:latin typeface="+mn-lt"/>
                        <a:ea typeface="+mn-ea"/>
                        <a:cs typeface="+mn-cs"/>
                      </a:endParaRPr>
                    </a:p>
                  </a:txBody>
                  <a:tcPr/>
                </a:tc>
              </a:tr>
            </a:tbl>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6000" b="1" i="1" dirty="0" smtClean="0"/>
              <a:t>Спасибо за внимание</a:t>
            </a:r>
            <a:endParaRPr lang="ru-RU" sz="6000" b="1" i="1" dirty="0"/>
          </a:p>
        </p:txBody>
      </p:sp>
      <p:sp>
        <p:nvSpPr>
          <p:cNvPr id="3" name="Текст 2"/>
          <p:cNvSpPr>
            <a:spLocks noGrp="1"/>
          </p:cNvSpPr>
          <p:nvPr>
            <p:ph type="body" idx="1"/>
          </p:nvPr>
        </p:nvSpPr>
        <p:spPr/>
        <p:txBody>
          <a:bodyPr/>
          <a:lstStyle/>
          <a:p>
            <a:endParaRPr lang="ru-RU"/>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5" y="609600"/>
            <a:ext cx="8596668" cy="949377"/>
          </a:xfrm>
        </p:spPr>
        <p:txBody>
          <a:bodyPr>
            <a:normAutofit fontScale="90000"/>
          </a:bodyPr>
          <a:lstStyle/>
          <a:p>
            <a:pPr algn="ctr"/>
            <a:r>
              <a:rPr lang="ru-RU" b="1" dirty="0" smtClean="0"/>
              <a:t>Перечень планируемых результатов обучения</a:t>
            </a:r>
            <a:r>
              <a:rPr lang="ru-RU" dirty="0" smtClean="0"/>
              <a:t/>
            </a:r>
            <a:br>
              <a:rPr lang="ru-RU" dirty="0" smtClean="0"/>
            </a:br>
            <a:endParaRPr lang="ru-RU" dirty="0"/>
          </a:p>
        </p:txBody>
      </p:sp>
      <p:sp>
        <p:nvSpPr>
          <p:cNvPr id="3" name="Текст 2"/>
          <p:cNvSpPr>
            <a:spLocks noGrp="1"/>
          </p:cNvSpPr>
          <p:nvPr>
            <p:ph type="body" idx="1"/>
          </p:nvPr>
        </p:nvSpPr>
        <p:spPr>
          <a:xfrm>
            <a:off x="787802" y="1659988"/>
            <a:ext cx="9355004" cy="4811150"/>
          </a:xfrm>
        </p:spPr>
        <p:txBody>
          <a:bodyPr>
            <a:normAutofit fontScale="47500" lnSpcReduction="20000"/>
          </a:bodyPr>
          <a:lstStyle/>
          <a:p>
            <a:pPr>
              <a:lnSpc>
                <a:spcPct val="107000"/>
              </a:lnSpc>
            </a:pPr>
            <a:endParaRPr lang="ru-RU" sz="2400" b="1" dirty="0" smtClean="0"/>
          </a:p>
          <a:p>
            <a:r>
              <a:rPr lang="ru-RU" sz="3800" b="1" cap="all" dirty="0" smtClean="0">
                <a:solidFill>
                  <a:srgbClr val="C00000"/>
                </a:solidFill>
              </a:rPr>
              <a:t>Русский язык</a:t>
            </a:r>
          </a:p>
          <a:p>
            <a:r>
              <a:rPr lang="ru-RU" sz="3800" b="1" cap="all" dirty="0" err="1" smtClean="0"/>
              <a:t>РАЗдел</a:t>
            </a:r>
            <a:r>
              <a:rPr lang="ru-RU" sz="3800" b="1" cap="all" dirty="0" smtClean="0"/>
              <a:t> «Развитие речи»</a:t>
            </a:r>
            <a:endParaRPr lang="ru-RU" sz="3800" dirty="0" smtClean="0"/>
          </a:p>
          <a:p>
            <a:r>
              <a:rPr lang="ru-RU" sz="3800" dirty="0" smtClean="0"/>
              <a:t>Составлять план текста</a:t>
            </a:r>
          </a:p>
          <a:p>
            <a:endParaRPr lang="ru-RU" sz="3800" dirty="0" smtClean="0"/>
          </a:p>
          <a:p>
            <a:r>
              <a:rPr lang="ru-RU" sz="3800" b="1" dirty="0" smtClean="0">
                <a:solidFill>
                  <a:srgbClr val="C00000"/>
                </a:solidFill>
              </a:rPr>
              <a:t>ЛИТЕРАТУРНОЕ ЧТЕНИЕ</a:t>
            </a:r>
          </a:p>
          <a:p>
            <a:r>
              <a:rPr lang="ru-RU" sz="3800" b="1" i="1" dirty="0" smtClean="0"/>
              <a:t>Виды речевой и читательской деятельности</a:t>
            </a:r>
            <a:endParaRPr lang="ru-RU" sz="3800" b="1" dirty="0" smtClean="0"/>
          </a:p>
          <a:p>
            <a:r>
              <a:rPr lang="ru-RU" sz="3800" dirty="0" smtClean="0"/>
              <a:t>- Ориентироваться в содержании  текста, понимать его смысл (при чтении вслух и про себя, при прослушивании): </a:t>
            </a:r>
          </a:p>
          <a:p>
            <a:r>
              <a:rPr lang="ru-RU" sz="3800" dirty="0" smtClean="0"/>
              <a:t>- определять главную мысль</a:t>
            </a:r>
          </a:p>
          <a:p>
            <a:r>
              <a:rPr lang="ru-RU" sz="3800" dirty="0" smtClean="0"/>
              <a:t>- отвечать на вопросы и задавать вопросы по содержанию произведения; находить в тексте требуемую информацию (конкретные сведения, факты, заданные в явном виде)</a:t>
            </a:r>
          </a:p>
          <a:p>
            <a:r>
              <a:rPr lang="ru-RU" sz="3800" dirty="0" smtClean="0"/>
              <a:t>Использовать простейшие приёмы анализа различных видов текстов: </a:t>
            </a:r>
          </a:p>
          <a:p>
            <a:r>
              <a:rPr lang="ru-RU" sz="3800" dirty="0" smtClean="0"/>
              <a:t>- делить текст на части, озаглавливать их; составлять простой план</a:t>
            </a:r>
          </a:p>
          <a:p>
            <a:endParaRPr lang="ru-RU" sz="2400" dirty="0" smtClean="0"/>
          </a:p>
          <a:p>
            <a:endParaRPr lang="ru-RU" sz="2400" dirty="0" smtClean="0"/>
          </a:p>
          <a:p>
            <a:pPr>
              <a:lnSpc>
                <a:spcPct val="107000"/>
              </a:lnSpc>
            </a:pPr>
            <a:endParaRPr lang="ru-RU" sz="1400" dirty="0" smtClean="0"/>
          </a:p>
          <a:p>
            <a:pPr>
              <a:lnSpc>
                <a:spcPct val="107000"/>
              </a:lnSpc>
            </a:pPr>
            <a:endParaRPr lang="ru-RU" sz="1400" dirty="0">
              <a:solidFill>
                <a:schemeClr val="tx1"/>
              </a:solidFill>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xmlns="" val="74391440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5" y="609600"/>
            <a:ext cx="8596668" cy="769495"/>
          </a:xfrm>
        </p:spPr>
        <p:txBody>
          <a:bodyPr/>
          <a:lstStyle/>
          <a:p>
            <a:pPr algn="ctr"/>
            <a:endParaRPr lang="ru-RU" dirty="0"/>
          </a:p>
        </p:txBody>
      </p:sp>
      <p:sp>
        <p:nvSpPr>
          <p:cNvPr id="3" name="Текст 2"/>
          <p:cNvSpPr>
            <a:spLocks noGrp="1"/>
          </p:cNvSpPr>
          <p:nvPr>
            <p:ph type="body" idx="1"/>
          </p:nvPr>
        </p:nvSpPr>
        <p:spPr>
          <a:xfrm>
            <a:off x="677335" y="1618938"/>
            <a:ext cx="8596668" cy="4422424"/>
          </a:xfrm>
        </p:spPr>
        <p:txBody>
          <a:bodyPr>
            <a:normAutofit/>
          </a:bodyPr>
          <a:lstStyle/>
          <a:p>
            <a:pPr>
              <a:lnSpc>
                <a:spcPct val="107000"/>
              </a:lnSpc>
            </a:pPr>
            <a:r>
              <a:rPr lang="ru-RU" sz="20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a:t>
            </a:r>
            <a:r>
              <a:rPr lang="ru-RU" sz="2800" b="1" dirty="0" smtClean="0">
                <a:solidFill>
                  <a:schemeClr val="accent1">
                    <a:lumMod val="75000"/>
                  </a:schemeClr>
                </a:solidFill>
              </a:rPr>
              <a:t>Цель работы с текстом </a:t>
            </a:r>
            <a:r>
              <a:rPr lang="ru-RU" sz="2800" b="1" dirty="0" smtClean="0"/>
              <a:t>на уроках русского языка - понимание закономерностей построения, знакомство со стилистическими, фонетическими, морфологическими, синтаксическими и орфографическими ресурсами языка.</a:t>
            </a:r>
            <a:endParaRPr lang="ru-RU" sz="2000" b="1" dirty="0" smtClean="0"/>
          </a:p>
          <a:p>
            <a:pPr>
              <a:lnSpc>
                <a:spcPct val="107000"/>
              </a:lnSpc>
            </a:pPr>
            <a:endParaRPr lang="ru-RU" sz="2000" dirty="0">
              <a:solidFill>
                <a:schemeClr val="tx1"/>
              </a:solidFill>
              <a:latin typeface="Calibri" panose="020F0502020204030204" pitchFamily="34" charset="0"/>
              <a:ea typeface="Calibri" panose="020F0502020204030204" pitchFamily="34" charset="0"/>
              <a:cs typeface="Times New Roman" panose="02020603050405020304" pitchFamily="18" charset="0"/>
            </a:endParaRPr>
          </a:p>
          <a:p>
            <a:endParaRPr lang="ru-RU" dirty="0"/>
          </a:p>
        </p:txBody>
      </p:sp>
    </p:spTree>
    <p:extLst>
      <p:ext uri="{BB962C8B-B14F-4D97-AF65-F5344CB8AC3E}">
        <p14:creationId xmlns:p14="http://schemas.microsoft.com/office/powerpoint/2010/main" xmlns="" val="297046898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5" y="609600"/>
            <a:ext cx="9352930" cy="904407"/>
          </a:xfrm>
        </p:spPr>
        <p:txBody>
          <a:bodyPr>
            <a:normAutofit fontScale="90000"/>
          </a:bodyPr>
          <a:lstStyle/>
          <a:p>
            <a:pPr algn="ctr"/>
            <a:r>
              <a:rPr lang="ru-RU" sz="3100" dirty="0" smtClean="0"/>
              <a:t/>
            </a:r>
            <a:br>
              <a:rPr lang="ru-RU" sz="3100" dirty="0" smtClean="0"/>
            </a:br>
            <a:r>
              <a:rPr lang="ru-RU" sz="3100" b="1" dirty="0" smtClean="0"/>
              <a:t>Эти цели достигаются в процессе использования следующих видов деятельности:</a:t>
            </a:r>
            <a:r>
              <a:rPr lang="ru-RU" sz="3100" dirty="0" smtClean="0"/>
              <a:t/>
            </a:r>
            <a:br>
              <a:rPr lang="ru-RU" sz="3100" dirty="0" smtClean="0"/>
            </a:br>
            <a:endParaRPr lang="ru-RU" dirty="0"/>
          </a:p>
        </p:txBody>
      </p:sp>
      <p:sp>
        <p:nvSpPr>
          <p:cNvPr id="3" name="Текст 2"/>
          <p:cNvSpPr>
            <a:spLocks noGrp="1"/>
          </p:cNvSpPr>
          <p:nvPr>
            <p:ph type="body" idx="1"/>
          </p:nvPr>
        </p:nvSpPr>
        <p:spPr>
          <a:xfrm>
            <a:off x="677335" y="1514007"/>
            <a:ext cx="8596668" cy="4527355"/>
          </a:xfrm>
        </p:spPr>
        <p:txBody>
          <a:bodyPr>
            <a:normAutofit fontScale="85000" lnSpcReduction="10000"/>
          </a:bodyPr>
          <a:lstStyle/>
          <a:p>
            <a:pPr lvl="0"/>
            <a:endParaRPr lang="ru-RU" sz="2800" b="1" dirty="0" smtClean="0"/>
          </a:p>
          <a:p>
            <a:pPr lvl="0"/>
            <a:r>
              <a:rPr lang="ru-RU" sz="2800" b="1" dirty="0" smtClean="0"/>
              <a:t>- нахождение границ предложений в тексте;</a:t>
            </a:r>
          </a:p>
          <a:p>
            <a:pPr lvl="0"/>
            <a:r>
              <a:rPr lang="ru-RU" sz="2800" b="1" dirty="0" smtClean="0"/>
              <a:t>- деление текста на абзацы;</a:t>
            </a:r>
          </a:p>
          <a:p>
            <a:pPr lvl="0"/>
            <a:r>
              <a:rPr lang="ru-RU" sz="2800" b="1" dirty="0" smtClean="0"/>
              <a:t>- восстановление деформированного текста;</a:t>
            </a:r>
          </a:p>
          <a:p>
            <a:pPr lvl="0"/>
            <a:r>
              <a:rPr lang="ru-RU" sz="2800" b="1" dirty="0" smtClean="0"/>
              <a:t>- собирание текста из фрагментов;</a:t>
            </a:r>
          </a:p>
          <a:p>
            <a:pPr lvl="0"/>
            <a:r>
              <a:rPr lang="ru-RU" sz="2800" b="1" dirty="0" smtClean="0"/>
              <a:t>- определение темы, главной мысли, идеи;</a:t>
            </a:r>
          </a:p>
          <a:p>
            <a:pPr lvl="0"/>
            <a:r>
              <a:rPr lang="ru-RU" sz="2800" b="1" dirty="0" smtClean="0"/>
              <a:t>- </a:t>
            </a:r>
            <a:r>
              <a:rPr lang="ru-RU" sz="2800" b="1" dirty="0" err="1" smtClean="0"/>
              <a:t>озаглавливание</a:t>
            </a:r>
            <a:r>
              <a:rPr lang="ru-RU" sz="2800" b="1" dirty="0" smtClean="0"/>
              <a:t>;</a:t>
            </a:r>
          </a:p>
          <a:p>
            <a:pPr lvl="0"/>
            <a:r>
              <a:rPr lang="ru-RU" sz="2800" b="1" dirty="0" smtClean="0"/>
              <a:t>- дописывание концовки текста;</a:t>
            </a:r>
          </a:p>
          <a:p>
            <a:pPr lvl="0"/>
            <a:r>
              <a:rPr lang="ru-RU" sz="2800" b="1" dirty="0" smtClean="0"/>
              <a:t>- создание текстов разных стилей, разных типов речи.</a:t>
            </a:r>
          </a:p>
          <a:p>
            <a:r>
              <a:rPr lang="ru-RU" sz="2800" b="1" dirty="0" smtClean="0"/>
              <a:t> </a:t>
            </a:r>
          </a:p>
          <a:p>
            <a:endParaRPr lang="ru-RU" dirty="0"/>
          </a:p>
        </p:txBody>
      </p:sp>
    </p:spTree>
    <p:extLst>
      <p:ext uri="{BB962C8B-B14F-4D97-AF65-F5344CB8AC3E}">
        <p14:creationId xmlns:p14="http://schemas.microsoft.com/office/powerpoint/2010/main" xmlns="" val="111800450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5" y="269824"/>
            <a:ext cx="9500986" cy="1064302"/>
          </a:xfrm>
        </p:spPr>
        <p:txBody>
          <a:bodyPr>
            <a:noAutofit/>
          </a:bodyPr>
          <a:lstStyle/>
          <a:p>
            <a:pPr algn="ctr"/>
            <a:r>
              <a:rPr lang="ru-RU" sz="4000" b="1" dirty="0" smtClean="0"/>
              <a:t/>
            </a:r>
            <a:br>
              <a:rPr lang="ru-RU" sz="4000" b="1" dirty="0" smtClean="0"/>
            </a:br>
            <a:r>
              <a:rPr lang="ru-RU" sz="4000" b="1" dirty="0" smtClean="0"/>
              <a:t>Редактирование текста</a:t>
            </a:r>
            <a:r>
              <a:rPr lang="ru-RU" sz="4000" dirty="0" smtClean="0"/>
              <a:t/>
            </a:r>
            <a:br>
              <a:rPr lang="ru-RU" sz="4000" dirty="0" smtClean="0"/>
            </a:br>
            <a:endParaRPr lang="ru-RU" sz="4000" dirty="0"/>
          </a:p>
        </p:txBody>
      </p:sp>
      <p:sp>
        <p:nvSpPr>
          <p:cNvPr id="3" name="Текст 2"/>
          <p:cNvSpPr>
            <a:spLocks noGrp="1"/>
          </p:cNvSpPr>
          <p:nvPr>
            <p:ph type="body" idx="1"/>
          </p:nvPr>
        </p:nvSpPr>
        <p:spPr>
          <a:xfrm>
            <a:off x="677335" y="1543988"/>
            <a:ext cx="9665878" cy="4856812"/>
          </a:xfrm>
        </p:spPr>
        <p:txBody>
          <a:bodyPr>
            <a:normAutofit lnSpcReduction="10000"/>
          </a:bodyPr>
          <a:lstStyle/>
          <a:p>
            <a:r>
              <a:rPr lang="ru-RU" dirty="0" smtClean="0"/>
              <a:t> </a:t>
            </a:r>
            <a:r>
              <a:rPr lang="ru-RU" sz="2000" dirty="0" smtClean="0"/>
              <a:t>– </a:t>
            </a:r>
            <a:r>
              <a:rPr lang="ru-RU" sz="2000" i="1" dirty="0" smtClean="0"/>
              <a:t>Послушайте текст и скажите, какое предложение не соответствует теме и потому лишнее.</a:t>
            </a:r>
            <a:endParaRPr lang="ru-RU" i="1" dirty="0" smtClean="0"/>
          </a:p>
          <a:p>
            <a:endParaRPr lang="ru-RU" i="1" dirty="0" smtClean="0"/>
          </a:p>
          <a:p>
            <a:r>
              <a:rPr lang="ru-RU" b="1" dirty="0" smtClean="0"/>
              <a:t>      </a:t>
            </a:r>
            <a:r>
              <a:rPr lang="ru-RU" sz="2400" b="1" dirty="0" smtClean="0"/>
              <a:t>Ранней осенью я приехал в Сочи. Меня очень привлекало море, и я часами просиживал на берегу, у пристани. Шум моря никогда не прекращался. То гневно, то ласковым шёпотом ударяются о камни синие волны и, </a:t>
            </a:r>
            <a:r>
              <a:rPr lang="ru-RU" sz="2400" b="1" dirty="0" err="1" smtClean="0"/>
              <a:t>приблизясь</a:t>
            </a:r>
            <a:r>
              <a:rPr lang="ru-RU" sz="2400" b="1" dirty="0" smtClean="0"/>
              <a:t> к вам, расплёскиваются у ног. </a:t>
            </a:r>
            <a:r>
              <a:rPr lang="ru-RU" sz="2400" b="1" dirty="0" smtClean="0">
                <a:solidFill>
                  <a:srgbClr val="C00000"/>
                </a:solidFill>
              </a:rPr>
              <a:t>В море много рыбы. </a:t>
            </a:r>
            <a:r>
              <a:rPr lang="ru-RU" sz="2400" b="1" dirty="0" smtClean="0"/>
              <a:t>Прекрасное море! Превосходное море!</a:t>
            </a:r>
            <a:endParaRPr lang="ru-RU" b="1" dirty="0" smtClean="0"/>
          </a:p>
          <a:p>
            <a:endParaRPr lang="ru-RU" dirty="0" smtClean="0"/>
          </a:p>
          <a:p>
            <a:r>
              <a:rPr lang="ru-RU" i="1" dirty="0" smtClean="0"/>
              <a:t> </a:t>
            </a:r>
            <a:r>
              <a:rPr lang="ru-RU" sz="2000" i="1" dirty="0" smtClean="0"/>
              <a:t>– Докажите, что названное вами предложение лишнее. Какие слова использует автор, чтобы сказать, что он любит море? Как описан шум моря? Чем вас привлекает море?</a:t>
            </a:r>
          </a:p>
          <a:p>
            <a:endParaRPr lang="ru-RU" dirty="0"/>
          </a:p>
        </p:txBody>
      </p:sp>
    </p:spTree>
    <p:extLst>
      <p:ext uri="{BB962C8B-B14F-4D97-AF65-F5344CB8AC3E}">
        <p14:creationId xmlns:p14="http://schemas.microsoft.com/office/powerpoint/2010/main" xmlns="" val="23535606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5" y="609600"/>
            <a:ext cx="8596668" cy="2218006"/>
          </a:xfrm>
        </p:spPr>
        <p:txBody>
          <a:bodyPr/>
          <a:lstStyle/>
          <a:p>
            <a:r>
              <a:rPr lang="ru-RU" sz="4000" b="1" dirty="0" smtClean="0"/>
              <a:t>Игра « Кто больше назовёт узких тем к широкой»</a:t>
            </a:r>
            <a:r>
              <a:rPr lang="ru-RU" b="1" dirty="0" smtClean="0"/>
              <a:t/>
            </a:r>
            <a:br>
              <a:rPr lang="ru-RU" b="1" dirty="0" smtClean="0"/>
            </a:br>
            <a:endParaRPr lang="ru-RU" b="1" dirty="0"/>
          </a:p>
        </p:txBody>
      </p:sp>
      <p:sp>
        <p:nvSpPr>
          <p:cNvPr id="3" name="Текст 2"/>
          <p:cNvSpPr>
            <a:spLocks noGrp="1"/>
          </p:cNvSpPr>
          <p:nvPr>
            <p:ph type="body" idx="1"/>
          </p:nvPr>
        </p:nvSpPr>
        <p:spPr>
          <a:xfrm>
            <a:off x="677335" y="2489982"/>
            <a:ext cx="8596668" cy="3551380"/>
          </a:xfrm>
        </p:spPr>
        <p:txBody>
          <a:bodyPr/>
          <a:lstStyle/>
          <a:p>
            <a:r>
              <a:rPr lang="ru-RU" sz="3600" b="1" dirty="0" smtClean="0"/>
              <a:t>Учитель называет широкую тему например: «Отдых летом», «Стройка», «Осень»,  «Развлечение в парке»</a:t>
            </a:r>
          </a:p>
          <a:p>
            <a:endParaRPr lang="ru-R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5" y="609600"/>
            <a:ext cx="8596668" cy="1078523"/>
          </a:xfrm>
        </p:spPr>
        <p:txBody>
          <a:bodyPr>
            <a:normAutofit fontScale="90000"/>
          </a:bodyPr>
          <a:lstStyle/>
          <a:p>
            <a:r>
              <a:rPr lang="ru-RU" b="1" dirty="0" smtClean="0"/>
              <a:t>Упражнение в выделении опорных слов в устной речи</a:t>
            </a:r>
            <a:r>
              <a:rPr lang="ru-RU" dirty="0" smtClean="0"/>
              <a:t/>
            </a:r>
            <a:br>
              <a:rPr lang="ru-RU" dirty="0" smtClean="0"/>
            </a:br>
            <a:endParaRPr lang="ru-RU" dirty="0"/>
          </a:p>
        </p:txBody>
      </p:sp>
      <p:sp>
        <p:nvSpPr>
          <p:cNvPr id="3" name="Текст 2"/>
          <p:cNvSpPr>
            <a:spLocks noGrp="1"/>
          </p:cNvSpPr>
          <p:nvPr>
            <p:ph type="body" idx="1"/>
          </p:nvPr>
        </p:nvSpPr>
        <p:spPr>
          <a:xfrm>
            <a:off x="677335" y="1617785"/>
            <a:ext cx="8596668" cy="4712678"/>
          </a:xfrm>
        </p:spPr>
        <p:txBody>
          <a:bodyPr>
            <a:normAutofit lnSpcReduction="10000"/>
          </a:bodyPr>
          <a:lstStyle/>
          <a:p>
            <a:endParaRPr lang="ru-RU" sz="2000" i="1" dirty="0" smtClean="0"/>
          </a:p>
          <a:p>
            <a:r>
              <a:rPr lang="ru-RU" sz="2000" i="1" dirty="0" smtClean="0"/>
              <a:t>– </a:t>
            </a:r>
            <a:r>
              <a:rPr lang="ru-RU" sz="2400" i="1" dirty="0" smtClean="0"/>
              <a:t>Послушайте текст и скажите, при чтении каких слов я делаю паузы, замедляю голос, повышаю тон.</a:t>
            </a:r>
            <a:endParaRPr lang="ru-RU" sz="2000" i="1" dirty="0" smtClean="0"/>
          </a:p>
          <a:p>
            <a:endParaRPr lang="ru-RU" sz="2000" i="1" dirty="0" smtClean="0"/>
          </a:p>
          <a:p>
            <a:r>
              <a:rPr lang="ru-RU" dirty="0" smtClean="0"/>
              <a:t>        </a:t>
            </a:r>
            <a:r>
              <a:rPr lang="ru-RU" sz="2800" dirty="0" smtClean="0"/>
              <a:t>Наступила осень. Лес </a:t>
            </a:r>
            <a:r>
              <a:rPr lang="ru-RU" sz="2800" b="1" dirty="0" smtClean="0">
                <a:solidFill>
                  <a:srgbClr val="C00000"/>
                </a:solidFill>
              </a:rPr>
              <a:t>как</a:t>
            </a:r>
            <a:r>
              <a:rPr lang="ru-RU" sz="2800" dirty="0" smtClean="0"/>
              <a:t> </a:t>
            </a:r>
            <a:r>
              <a:rPr lang="ru-RU" sz="2800" b="1" dirty="0" smtClean="0">
                <a:solidFill>
                  <a:srgbClr val="C00000"/>
                </a:solidFill>
              </a:rPr>
              <a:t>золотой</a:t>
            </a:r>
            <a:r>
              <a:rPr lang="ru-RU" sz="2800" dirty="0" smtClean="0"/>
              <a:t>. На деревьях и на земле жёлтые листья. Кажется, попадаешь в </a:t>
            </a:r>
            <a:r>
              <a:rPr lang="ru-RU" sz="2800" b="1" dirty="0" smtClean="0">
                <a:solidFill>
                  <a:srgbClr val="C00000"/>
                </a:solidFill>
              </a:rPr>
              <a:t>сказочный мир. </a:t>
            </a:r>
            <a:r>
              <a:rPr lang="ru-RU" sz="2800" dirty="0" smtClean="0"/>
              <a:t>Чувствуешь себя спокойно, легко. Воздух свеж и чист. Кругом тихо. Только иногда ветерок срывает с дерева листок, и он медленно летит и падает на землю. </a:t>
            </a:r>
            <a:r>
              <a:rPr lang="ru-RU" sz="2800" b="1" dirty="0" smtClean="0">
                <a:solidFill>
                  <a:srgbClr val="C00000"/>
                </a:solidFill>
              </a:rPr>
              <a:t>Как красив лес осенью!</a:t>
            </a:r>
            <a:endParaRPr lang="ru-RU" sz="2400" b="1" dirty="0" smtClean="0">
              <a:solidFill>
                <a:srgbClr val="C00000"/>
              </a:solidFill>
            </a:endParaRPr>
          </a:p>
          <a:p>
            <a:endParaRPr lang="ru-RU" dirty="0" smtClean="0"/>
          </a:p>
          <a:p>
            <a:endParaRPr lang="ru-R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5" y="609600"/>
            <a:ext cx="8596668" cy="712763"/>
          </a:xfrm>
        </p:spPr>
        <p:txBody>
          <a:bodyPr>
            <a:normAutofit fontScale="90000"/>
          </a:bodyPr>
          <a:lstStyle/>
          <a:p>
            <a:r>
              <a:rPr lang="ru-RU" b="1" dirty="0" smtClean="0"/>
              <a:t>Построение рассуждения на основе данного текста</a:t>
            </a:r>
            <a:r>
              <a:rPr lang="ru-RU" dirty="0" smtClean="0"/>
              <a:t/>
            </a:r>
            <a:br>
              <a:rPr lang="ru-RU" dirty="0" smtClean="0"/>
            </a:br>
            <a:endParaRPr lang="ru-RU" dirty="0"/>
          </a:p>
        </p:txBody>
      </p:sp>
      <p:sp>
        <p:nvSpPr>
          <p:cNvPr id="3" name="Текст 2"/>
          <p:cNvSpPr>
            <a:spLocks noGrp="1"/>
          </p:cNvSpPr>
          <p:nvPr>
            <p:ph type="body" idx="1"/>
          </p:nvPr>
        </p:nvSpPr>
        <p:spPr>
          <a:xfrm>
            <a:off x="677335" y="1617785"/>
            <a:ext cx="8596668" cy="4423577"/>
          </a:xfrm>
        </p:spPr>
        <p:txBody>
          <a:bodyPr>
            <a:normAutofit fontScale="92500" lnSpcReduction="20000"/>
          </a:bodyPr>
          <a:lstStyle/>
          <a:p>
            <a:r>
              <a:rPr lang="ru-RU" sz="2000" i="1" dirty="0" smtClean="0">
                <a:solidFill>
                  <a:srgbClr val="C00000"/>
                </a:solidFill>
              </a:rPr>
              <a:t>– Прочитайте текст и дайте ответ на вопрос, поставленный в заголовке.</a:t>
            </a:r>
          </a:p>
          <a:p>
            <a:endParaRPr lang="ru-RU" sz="2000" b="1" i="1" dirty="0" smtClean="0">
              <a:solidFill>
                <a:srgbClr val="C00000"/>
              </a:solidFill>
            </a:endParaRPr>
          </a:p>
          <a:p>
            <a:r>
              <a:rPr lang="ru-RU" b="1" dirty="0" smtClean="0">
                <a:solidFill>
                  <a:srgbClr val="C00000"/>
                </a:solidFill>
              </a:rPr>
              <a:t>                 </a:t>
            </a:r>
            <a:r>
              <a:rPr lang="ru-RU" sz="2600" b="1" dirty="0" smtClean="0">
                <a:solidFill>
                  <a:srgbClr val="C00000"/>
                </a:solidFill>
              </a:rPr>
              <a:t>Почему плачет синичка?</a:t>
            </a:r>
          </a:p>
          <a:p>
            <a:r>
              <a:rPr lang="ru-RU" sz="2600" b="1" dirty="0" smtClean="0"/>
              <a:t>   Во дворе рос широкий тополь. Оля с Машей сделали на тополе качели и начали качаться. А возле  них синичка летает и поёт, поёт. Маша подумала, что синичке весело, и она радуется. Вдруг Оля увидела в дупле тополя гнёздышко с маленькими птенчиками. Тогда девочка поняла, что синичка не радуется, а плачет. Почему же плачет синичка?</a:t>
            </a:r>
          </a:p>
          <a:p>
            <a:endParaRPr lang="ru-RU" sz="2600" b="1" dirty="0" smtClean="0">
              <a:solidFill>
                <a:srgbClr val="C00000"/>
              </a:solidFill>
            </a:endParaRPr>
          </a:p>
          <a:p>
            <a:r>
              <a:rPr lang="ru-RU" sz="2000" i="1" dirty="0" smtClean="0">
                <a:solidFill>
                  <a:srgbClr val="C00000"/>
                </a:solidFill>
              </a:rPr>
              <a:t>– Назовите в составленном тексте доказательства.</a:t>
            </a:r>
          </a:p>
          <a:p>
            <a:endParaRPr lang="ru-RU"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Грань">
  <a:themeElements>
    <a:clrScheme name="Грань">
      <a:dk1>
        <a:sysClr val="windowText" lastClr="000000"/>
      </a:dk1>
      <a:lt1>
        <a:sysClr val="window" lastClr="FFFFFF"/>
      </a:lt1>
      <a:dk2>
        <a:srgbClr val="2C3C43"/>
      </a:dk2>
      <a:lt2>
        <a:srgbClr val="EBEBEB"/>
      </a:lt2>
      <a:accent1>
        <a:srgbClr val="F496CB"/>
      </a:accent1>
      <a:accent2>
        <a:srgbClr val="BC356F"/>
      </a:accent2>
      <a:accent3>
        <a:srgbClr val="E65331"/>
      </a:accent3>
      <a:accent4>
        <a:srgbClr val="F27E19"/>
      </a:accent4>
      <a:accent5>
        <a:srgbClr val="F2AC19"/>
      </a:accent5>
      <a:accent6>
        <a:srgbClr val="BC80E0"/>
      </a:accent6>
      <a:hlink>
        <a:srgbClr val="EF5285"/>
      </a:hlink>
      <a:folHlink>
        <a:srgbClr val="F77F90"/>
      </a:folHlink>
    </a:clrScheme>
    <a:fontScheme name="Грань">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Грань">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Facet" id="{C0C680CD-088A-49FC-A102-D699147F32B2}" vid="{23659B44-6E34-4CE8-8F0D-387DA7996826}"/>
    </a:ext>
  </a:extLst>
</a:theme>
</file>

<file path=docProps/app.xml><?xml version="1.0" encoding="utf-8"?>
<Properties xmlns="http://schemas.openxmlformats.org/officeDocument/2006/extended-properties" xmlns:vt="http://schemas.openxmlformats.org/officeDocument/2006/docPropsVTypes">
  <Template>Facet</Template>
  <TotalTime>529</TotalTime>
  <Words>1689</Words>
  <Application>Microsoft Office PowerPoint</Application>
  <PresentationFormat>Произвольный</PresentationFormat>
  <Paragraphs>170</Paragraphs>
  <Slides>25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25</vt:i4>
      </vt:variant>
    </vt:vector>
  </HeadingPairs>
  <TitlesOfParts>
    <vt:vector size="26" baseType="lpstr">
      <vt:lpstr>Грань</vt:lpstr>
      <vt:lpstr>Работа с текстом на уроках русского языка через различные виды заданий </vt:lpstr>
      <vt:lpstr>ВПР</vt:lpstr>
      <vt:lpstr>Перечень планируемых результатов обучения </vt:lpstr>
      <vt:lpstr>Слайд 4</vt:lpstr>
      <vt:lpstr> Эти цели достигаются в процессе использования следующих видов деятельности: </vt:lpstr>
      <vt:lpstr> Редактирование текста </vt:lpstr>
      <vt:lpstr>Игра « Кто больше назовёт узких тем к широкой» </vt:lpstr>
      <vt:lpstr>Упражнение в выделении опорных слов в устной речи </vt:lpstr>
      <vt:lpstr>Построение рассуждения на основе данного текста </vt:lpstr>
      <vt:lpstr> Озаглавливание текста и составление плана </vt:lpstr>
      <vt:lpstr>Комплексный анализ текста </vt:lpstr>
      <vt:lpstr>«Восстанови манускрипт» </vt:lpstr>
      <vt:lpstr>Работа с деформированным текстом </vt:lpstr>
      <vt:lpstr>Работа с логическими ударениями  </vt:lpstr>
      <vt:lpstr>Синквейн </vt:lpstr>
      <vt:lpstr>Слайд 16</vt:lpstr>
      <vt:lpstr>Дидактические игры на уроке русского языка </vt:lpstr>
      <vt:lpstr>ВОПРОСЫ (задание № 5 ВПР) </vt:lpstr>
      <vt:lpstr>ТРИ УСЛОВИЯ, КОТОРЫЕ ПОМОГУТ НАУЧИТЬ ОПРЕДЕЛЯТЬ ОСНОВНУЮ МЫСЛЬ: </vt:lpstr>
      <vt:lpstr>Тексты, в которых основная мысль сформулирована автором (явная информация) </vt:lpstr>
      <vt:lpstr>Тексты, в которых основная мысль сформулирована автором (явная информация) </vt:lpstr>
      <vt:lpstr>Тексты, в которых основная мысль не сформулирована автором (скрытая информация) </vt:lpstr>
      <vt:lpstr>ПЛАН (задание № 4 ВПР)</vt:lpstr>
      <vt:lpstr>ПЛАН (задание № 4 ВПР)</vt:lpstr>
      <vt:lpstr>Спасибо за внимание</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Игровые формы работы с текстом на уроках литературного чтения в начальной школе</dc:title>
  <dc:creator>Пользователь</dc:creator>
  <cp:lastModifiedBy>User</cp:lastModifiedBy>
  <cp:revision>50</cp:revision>
  <dcterms:created xsi:type="dcterms:W3CDTF">2018-11-02T06:18:40Z</dcterms:created>
  <dcterms:modified xsi:type="dcterms:W3CDTF">2025-05-19T10:48:26Z</dcterms:modified>
</cp:coreProperties>
</file>